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8" r:id="rId3"/>
    <p:sldMasterId id="2147483671" r:id="rId4"/>
    <p:sldMasterId id="2147483673" r:id="rId5"/>
  </p:sldMasterIdLst>
  <p:notesMasterIdLst>
    <p:notesMasterId r:id="rId16"/>
  </p:notesMasterIdLst>
  <p:sldIdLst>
    <p:sldId id="256" r:id="rId6"/>
    <p:sldId id="257" r:id="rId7"/>
    <p:sldId id="259" r:id="rId8"/>
    <p:sldId id="258" r:id="rId9"/>
    <p:sldId id="278" r:id="rId10"/>
    <p:sldId id="281" r:id="rId11"/>
    <p:sldId id="279" r:id="rId12"/>
    <p:sldId id="280" r:id="rId13"/>
    <p:sldId id="277"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Ziebell" initials="AZ" lastIdx="2" clrIdx="0">
    <p:extLst>
      <p:ext uri="{19B8F6BF-5375-455C-9EA6-DF929625EA0E}">
        <p15:presenceInfo xmlns:p15="http://schemas.microsoft.com/office/powerpoint/2012/main" userId="S-1-5-21-948756243-734778046-674738317-7537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43" autoAdjust="0"/>
  </p:normalViewPr>
  <p:slideViewPr>
    <p:cSldViewPr snapToGrid="0">
      <p:cViewPr varScale="1">
        <p:scale>
          <a:sx n="84" d="100"/>
          <a:sy n="84" d="100"/>
        </p:scale>
        <p:origin x="581"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9A69F8-E01A-4A3E-B822-8ADD736B516F}"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CCEB2C0F-0331-45EC-8378-F111CD0CF3FE}">
      <dgm:prSet phldrT="[Text]" custT="1"/>
      <dgm:spPr/>
      <dgm:t>
        <a:bodyPr/>
        <a:lstStyle/>
        <a:p>
          <a:r>
            <a:rPr lang="en-AU" sz="1600" i="1" dirty="0" smtClean="0"/>
            <a:t>Authentic</a:t>
          </a:r>
          <a:r>
            <a:rPr lang="en-AU" sz="1600" dirty="0" smtClean="0"/>
            <a:t> – genuine, real. Using and applying knowledge and skills in a real world setting</a:t>
          </a:r>
          <a:endParaRPr lang="en-US" sz="1600" dirty="0"/>
        </a:p>
      </dgm:t>
    </dgm:pt>
    <dgm:pt modelId="{2A032AB1-18C5-4F85-BA0B-425CFD7C9AD8}" type="parTrans" cxnId="{B28D8119-A3E7-446B-BFFC-3D69D5632F6E}">
      <dgm:prSet/>
      <dgm:spPr/>
      <dgm:t>
        <a:bodyPr/>
        <a:lstStyle/>
        <a:p>
          <a:endParaRPr lang="en-US" sz="1600"/>
        </a:p>
      </dgm:t>
    </dgm:pt>
    <dgm:pt modelId="{CEB0ED92-545C-4A49-B64A-C69BFD30CDDC}" type="sibTrans" cxnId="{B28D8119-A3E7-446B-BFFC-3D69D5632F6E}">
      <dgm:prSet/>
      <dgm:spPr/>
      <dgm:t>
        <a:bodyPr/>
        <a:lstStyle/>
        <a:p>
          <a:endParaRPr lang="en-US" sz="1600"/>
        </a:p>
      </dgm:t>
    </dgm:pt>
    <dgm:pt modelId="{166A5539-4ACD-4F0C-B9EC-089183317A1A}">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i="1" dirty="0" smtClean="0"/>
            <a:t>In which students are asked to perform </a:t>
          </a:r>
          <a:r>
            <a:rPr lang="en-US" sz="1600" b="1" i="1" dirty="0" smtClean="0"/>
            <a:t>real-world tasks </a:t>
          </a:r>
          <a:r>
            <a:rPr lang="en-US" sz="1600" i="1" dirty="0" smtClean="0"/>
            <a:t>that demonstrate meaningful application of essential knowledge and skills </a:t>
          </a:r>
          <a:r>
            <a:rPr lang="en-US" sz="1600" dirty="0" smtClean="0"/>
            <a:t>(</a:t>
          </a:r>
          <a:r>
            <a:rPr lang="en-US" sz="1600" dirty="0" err="1" smtClean="0"/>
            <a:t>Meuller</a:t>
          </a:r>
          <a:r>
            <a:rPr lang="en-US" sz="1600" dirty="0" smtClean="0"/>
            <a:t>, 2014)</a:t>
          </a:r>
          <a:endParaRPr lang="en-US" sz="1600" dirty="0"/>
        </a:p>
      </dgm:t>
    </dgm:pt>
    <dgm:pt modelId="{06731245-FE2B-4BE6-A595-7F09F265FE18}" type="parTrans" cxnId="{C440CFA2-9E36-4DA7-B192-282C786117B8}">
      <dgm:prSet/>
      <dgm:spPr/>
      <dgm:t>
        <a:bodyPr/>
        <a:lstStyle/>
        <a:p>
          <a:endParaRPr lang="en-US" sz="1600"/>
        </a:p>
      </dgm:t>
    </dgm:pt>
    <dgm:pt modelId="{56129C14-B124-4FB2-91AD-8396BE4406E1}" type="sibTrans" cxnId="{C440CFA2-9E36-4DA7-B192-282C786117B8}">
      <dgm:prSet/>
      <dgm:spPr/>
      <dgm:t>
        <a:bodyPr/>
        <a:lstStyle/>
        <a:p>
          <a:endParaRPr lang="en-US" sz="1600"/>
        </a:p>
      </dgm:t>
    </dgm:pt>
    <dgm:pt modelId="{C0986C74-07AF-436D-A3C3-0E0E44E6E217}">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i="1" dirty="0" smtClean="0"/>
            <a:t>in similarity between thinking required for assessment task and </a:t>
          </a:r>
          <a:r>
            <a:rPr lang="en-US" sz="1600" b="1" i="1" dirty="0" smtClean="0"/>
            <a:t>real life </a:t>
          </a:r>
          <a:r>
            <a:rPr lang="en-US" sz="1600" i="1" dirty="0" smtClean="0"/>
            <a:t>situation </a:t>
          </a:r>
          <a:r>
            <a:rPr lang="en-US" sz="1600" dirty="0" smtClean="0"/>
            <a:t>(</a:t>
          </a:r>
          <a:r>
            <a:rPr lang="en-US" sz="1600" dirty="0" err="1" smtClean="0"/>
            <a:t>Savery</a:t>
          </a:r>
          <a:r>
            <a:rPr lang="en-US" sz="1600" dirty="0" smtClean="0"/>
            <a:t> &amp; Duffy, 1995)</a:t>
          </a:r>
        </a:p>
        <a:p>
          <a:pPr lvl="0" defTabSz="711200">
            <a:lnSpc>
              <a:spcPct val="90000"/>
            </a:lnSpc>
            <a:spcBef>
              <a:spcPct val="0"/>
            </a:spcBef>
            <a:spcAft>
              <a:spcPct val="35000"/>
            </a:spcAft>
          </a:pPr>
          <a:endParaRPr lang="en-US" sz="1600" dirty="0"/>
        </a:p>
      </dgm:t>
    </dgm:pt>
    <dgm:pt modelId="{CB581DEA-8D15-4D0A-B9E3-0D655E9A24F8}" type="parTrans" cxnId="{CF0CCFA4-54DE-4DF3-8249-B3E7697FC469}">
      <dgm:prSet/>
      <dgm:spPr/>
      <dgm:t>
        <a:bodyPr/>
        <a:lstStyle/>
        <a:p>
          <a:endParaRPr lang="en-US" sz="1600"/>
        </a:p>
      </dgm:t>
    </dgm:pt>
    <dgm:pt modelId="{E7E5A895-22DB-4C3C-A8C3-29C115BEC109}" type="sibTrans" cxnId="{CF0CCFA4-54DE-4DF3-8249-B3E7697FC469}">
      <dgm:prSet/>
      <dgm:spPr/>
      <dgm:t>
        <a:bodyPr/>
        <a:lstStyle/>
        <a:p>
          <a:endParaRPr lang="en-US" sz="1600"/>
        </a:p>
      </dgm:t>
    </dgm:pt>
    <dgm:pt modelId="{B1B8C24F-46FC-48E0-8C5B-4F2DF2948181}">
      <dgm:prSet custT="1"/>
      <dgm:spPr/>
      <dgm:t>
        <a:bodyPr/>
        <a:lstStyle/>
        <a:p>
          <a:r>
            <a:rPr lang="en-AU" sz="1600" i="1" dirty="0" smtClean="0"/>
            <a:t>Use of same skills, knowledge, attitudes that would need to apply in </a:t>
          </a:r>
          <a:r>
            <a:rPr lang="en-AU" sz="1600" b="1" dirty="0" smtClean="0"/>
            <a:t>professional</a:t>
          </a:r>
          <a:r>
            <a:rPr lang="en-AU" sz="1600" i="1" dirty="0" smtClean="0"/>
            <a:t> life </a:t>
          </a:r>
          <a:r>
            <a:rPr lang="en-AU" sz="1600" dirty="0" smtClean="0"/>
            <a:t>(</a:t>
          </a:r>
          <a:r>
            <a:rPr lang="en-AU" sz="1600" dirty="0" err="1" smtClean="0"/>
            <a:t>Gulikers</a:t>
          </a:r>
          <a:r>
            <a:rPr lang="en-AU" sz="1600" dirty="0" smtClean="0"/>
            <a:t> </a:t>
          </a:r>
          <a:r>
            <a:rPr lang="en-AU" sz="1600" i="1" dirty="0" smtClean="0"/>
            <a:t>et al.</a:t>
          </a:r>
          <a:r>
            <a:rPr lang="en-AU" sz="1600" dirty="0" smtClean="0"/>
            <a:t>, 2004)</a:t>
          </a:r>
          <a:endParaRPr lang="en-AU" sz="1600" dirty="0"/>
        </a:p>
      </dgm:t>
    </dgm:pt>
    <dgm:pt modelId="{A68BBC07-DCDC-49DF-A4EA-900C654DBC5B}" type="parTrans" cxnId="{1F0640B8-0DD0-4DF8-8BED-B1684603A491}">
      <dgm:prSet/>
      <dgm:spPr/>
      <dgm:t>
        <a:bodyPr/>
        <a:lstStyle/>
        <a:p>
          <a:endParaRPr lang="en-US" sz="1600"/>
        </a:p>
      </dgm:t>
    </dgm:pt>
    <dgm:pt modelId="{99158433-B158-484E-866C-A9B963F8CDDB}" type="sibTrans" cxnId="{1F0640B8-0DD0-4DF8-8BED-B1684603A491}">
      <dgm:prSet/>
      <dgm:spPr/>
      <dgm:t>
        <a:bodyPr/>
        <a:lstStyle/>
        <a:p>
          <a:endParaRPr lang="en-US" sz="1600"/>
        </a:p>
      </dgm:t>
    </dgm:pt>
    <dgm:pt modelId="{6462755F-2759-49F2-8763-15BCA6B674AD}" type="pres">
      <dgm:prSet presAssocID="{269A69F8-E01A-4A3E-B822-8ADD736B516F}" presName="Name0" presStyleCnt="0">
        <dgm:presLayoutVars>
          <dgm:chMax val="7"/>
          <dgm:chPref val="7"/>
          <dgm:dir/>
        </dgm:presLayoutVars>
      </dgm:prSet>
      <dgm:spPr/>
      <dgm:t>
        <a:bodyPr/>
        <a:lstStyle/>
        <a:p>
          <a:endParaRPr lang="en-US"/>
        </a:p>
      </dgm:t>
    </dgm:pt>
    <dgm:pt modelId="{6A3198D3-321F-45DC-AEF2-FCD08FD74946}" type="pres">
      <dgm:prSet presAssocID="{269A69F8-E01A-4A3E-B822-8ADD736B516F}" presName="Name1" presStyleCnt="0"/>
      <dgm:spPr/>
    </dgm:pt>
    <dgm:pt modelId="{A386BEEA-AB9F-4965-AF9D-509FD288ADA9}" type="pres">
      <dgm:prSet presAssocID="{269A69F8-E01A-4A3E-B822-8ADD736B516F}" presName="cycle" presStyleCnt="0"/>
      <dgm:spPr/>
    </dgm:pt>
    <dgm:pt modelId="{3F64E85B-1459-4FB5-825E-329CEFCF8479}" type="pres">
      <dgm:prSet presAssocID="{269A69F8-E01A-4A3E-B822-8ADD736B516F}" presName="srcNode" presStyleLbl="node1" presStyleIdx="0" presStyleCnt="4"/>
      <dgm:spPr/>
    </dgm:pt>
    <dgm:pt modelId="{A62A3AFC-8FDC-4BF7-A629-BD3CCC95C0BD}" type="pres">
      <dgm:prSet presAssocID="{269A69F8-E01A-4A3E-B822-8ADD736B516F}" presName="conn" presStyleLbl="parChTrans1D2" presStyleIdx="0" presStyleCnt="1"/>
      <dgm:spPr/>
      <dgm:t>
        <a:bodyPr/>
        <a:lstStyle/>
        <a:p>
          <a:endParaRPr lang="en-US"/>
        </a:p>
      </dgm:t>
    </dgm:pt>
    <dgm:pt modelId="{A06B43DF-5C8B-47C4-8926-3418A37A052A}" type="pres">
      <dgm:prSet presAssocID="{269A69F8-E01A-4A3E-B822-8ADD736B516F}" presName="extraNode" presStyleLbl="node1" presStyleIdx="0" presStyleCnt="4"/>
      <dgm:spPr/>
    </dgm:pt>
    <dgm:pt modelId="{561A41D3-00C2-4221-9DE4-78623F1F1BB7}" type="pres">
      <dgm:prSet presAssocID="{269A69F8-E01A-4A3E-B822-8ADD736B516F}" presName="dstNode" presStyleLbl="node1" presStyleIdx="0" presStyleCnt="4"/>
      <dgm:spPr/>
    </dgm:pt>
    <dgm:pt modelId="{B4BF3D1E-3B70-4AEE-9887-A14C440C50EB}" type="pres">
      <dgm:prSet presAssocID="{CCEB2C0F-0331-45EC-8378-F111CD0CF3FE}" presName="text_1" presStyleLbl="node1" presStyleIdx="0" presStyleCnt="4">
        <dgm:presLayoutVars>
          <dgm:bulletEnabled val="1"/>
        </dgm:presLayoutVars>
      </dgm:prSet>
      <dgm:spPr/>
      <dgm:t>
        <a:bodyPr/>
        <a:lstStyle/>
        <a:p>
          <a:endParaRPr lang="en-US"/>
        </a:p>
      </dgm:t>
    </dgm:pt>
    <dgm:pt modelId="{148F557B-3526-438F-81BD-1B43747ABAF9}" type="pres">
      <dgm:prSet presAssocID="{CCEB2C0F-0331-45EC-8378-F111CD0CF3FE}" presName="accent_1" presStyleCnt="0"/>
      <dgm:spPr/>
    </dgm:pt>
    <dgm:pt modelId="{89E08A23-F09D-4C22-8959-966D0102EAD7}" type="pres">
      <dgm:prSet presAssocID="{CCEB2C0F-0331-45EC-8378-F111CD0CF3FE}" presName="accentRepeatNode" presStyleLbl="solidFgAcc1" presStyleIdx="0" presStyleCnt="4"/>
      <dgm:spPr/>
    </dgm:pt>
    <dgm:pt modelId="{7B986AAE-D4FA-4ECE-BD58-D20D31720BC2}" type="pres">
      <dgm:prSet presAssocID="{166A5539-4ACD-4F0C-B9EC-089183317A1A}" presName="text_2" presStyleLbl="node1" presStyleIdx="1" presStyleCnt="4">
        <dgm:presLayoutVars>
          <dgm:bulletEnabled val="1"/>
        </dgm:presLayoutVars>
      </dgm:prSet>
      <dgm:spPr/>
      <dgm:t>
        <a:bodyPr/>
        <a:lstStyle/>
        <a:p>
          <a:endParaRPr lang="en-US"/>
        </a:p>
      </dgm:t>
    </dgm:pt>
    <dgm:pt modelId="{B3474E94-D819-4122-8B4A-FE6C83B2F8FB}" type="pres">
      <dgm:prSet presAssocID="{166A5539-4ACD-4F0C-B9EC-089183317A1A}" presName="accent_2" presStyleCnt="0"/>
      <dgm:spPr/>
    </dgm:pt>
    <dgm:pt modelId="{03E3CEFA-8010-4318-966D-0BE5B92383F9}" type="pres">
      <dgm:prSet presAssocID="{166A5539-4ACD-4F0C-B9EC-089183317A1A}" presName="accentRepeatNode" presStyleLbl="solidFgAcc1" presStyleIdx="1" presStyleCnt="4"/>
      <dgm:spPr/>
    </dgm:pt>
    <dgm:pt modelId="{B87DF35F-2376-4F37-9DB9-C5B131D3C572}" type="pres">
      <dgm:prSet presAssocID="{B1B8C24F-46FC-48E0-8C5B-4F2DF2948181}" presName="text_3" presStyleLbl="node1" presStyleIdx="2" presStyleCnt="4">
        <dgm:presLayoutVars>
          <dgm:bulletEnabled val="1"/>
        </dgm:presLayoutVars>
      </dgm:prSet>
      <dgm:spPr/>
      <dgm:t>
        <a:bodyPr/>
        <a:lstStyle/>
        <a:p>
          <a:endParaRPr lang="en-US"/>
        </a:p>
      </dgm:t>
    </dgm:pt>
    <dgm:pt modelId="{C6273AF3-F504-4437-99F3-20056671D28C}" type="pres">
      <dgm:prSet presAssocID="{B1B8C24F-46FC-48E0-8C5B-4F2DF2948181}" presName="accent_3" presStyleCnt="0"/>
      <dgm:spPr/>
    </dgm:pt>
    <dgm:pt modelId="{348AE443-10ED-4FF5-AB59-5A02F202F3DC}" type="pres">
      <dgm:prSet presAssocID="{B1B8C24F-46FC-48E0-8C5B-4F2DF2948181}" presName="accentRepeatNode" presStyleLbl="solidFgAcc1" presStyleIdx="2" presStyleCnt="4"/>
      <dgm:spPr/>
    </dgm:pt>
    <dgm:pt modelId="{4F84BBCC-99CE-4D84-BEA3-9555EC300324}" type="pres">
      <dgm:prSet presAssocID="{C0986C74-07AF-436D-A3C3-0E0E44E6E217}" presName="text_4" presStyleLbl="node1" presStyleIdx="3" presStyleCnt="4">
        <dgm:presLayoutVars>
          <dgm:bulletEnabled val="1"/>
        </dgm:presLayoutVars>
      </dgm:prSet>
      <dgm:spPr/>
      <dgm:t>
        <a:bodyPr/>
        <a:lstStyle/>
        <a:p>
          <a:endParaRPr lang="en-US"/>
        </a:p>
      </dgm:t>
    </dgm:pt>
    <dgm:pt modelId="{2CEF01FF-CC67-44CC-9EA6-19681EC5D316}" type="pres">
      <dgm:prSet presAssocID="{C0986C74-07AF-436D-A3C3-0E0E44E6E217}" presName="accent_4" presStyleCnt="0"/>
      <dgm:spPr/>
    </dgm:pt>
    <dgm:pt modelId="{1C3803EB-F700-4361-B17A-E3E3EDE4C940}" type="pres">
      <dgm:prSet presAssocID="{C0986C74-07AF-436D-A3C3-0E0E44E6E217}" presName="accentRepeatNode" presStyleLbl="solidFgAcc1" presStyleIdx="3" presStyleCnt="4"/>
      <dgm:spPr>
        <a:blipFill rotWithShape="0">
          <a:blip xmlns:r="http://schemas.openxmlformats.org/officeDocument/2006/relationships" r:embed="rId1"/>
          <a:stretch>
            <a:fillRect/>
          </a:stretch>
        </a:blipFill>
      </dgm:spPr>
      <dgm:t>
        <a:bodyPr/>
        <a:lstStyle/>
        <a:p>
          <a:endParaRPr lang="en-US"/>
        </a:p>
      </dgm:t>
    </dgm:pt>
  </dgm:ptLst>
  <dgm:cxnLst>
    <dgm:cxn modelId="{1F0640B8-0DD0-4DF8-8BED-B1684603A491}" srcId="{269A69F8-E01A-4A3E-B822-8ADD736B516F}" destId="{B1B8C24F-46FC-48E0-8C5B-4F2DF2948181}" srcOrd="2" destOrd="0" parTransId="{A68BBC07-DCDC-49DF-A4EA-900C654DBC5B}" sibTransId="{99158433-B158-484E-866C-A9B963F8CDDB}"/>
    <dgm:cxn modelId="{A842CBA3-B0E6-444D-B92B-BE1F22B7E0F1}" type="presOf" srcId="{C0986C74-07AF-436D-A3C3-0E0E44E6E217}" destId="{4F84BBCC-99CE-4D84-BEA3-9555EC300324}" srcOrd="0" destOrd="0" presId="urn:microsoft.com/office/officeart/2008/layout/VerticalCurvedList"/>
    <dgm:cxn modelId="{389F3699-F0A9-4BEB-8809-CC61014599D2}" type="presOf" srcId="{CCEB2C0F-0331-45EC-8378-F111CD0CF3FE}" destId="{B4BF3D1E-3B70-4AEE-9887-A14C440C50EB}" srcOrd="0" destOrd="0" presId="urn:microsoft.com/office/officeart/2008/layout/VerticalCurvedList"/>
    <dgm:cxn modelId="{34AA7373-27A3-48E7-A71C-D97222F3E96B}" type="presOf" srcId="{269A69F8-E01A-4A3E-B822-8ADD736B516F}" destId="{6462755F-2759-49F2-8763-15BCA6B674AD}" srcOrd="0" destOrd="0" presId="urn:microsoft.com/office/officeart/2008/layout/VerticalCurvedList"/>
    <dgm:cxn modelId="{29062ECE-517A-4CB7-A10E-DAC2609FB473}" type="presOf" srcId="{166A5539-4ACD-4F0C-B9EC-089183317A1A}" destId="{7B986AAE-D4FA-4ECE-BD58-D20D31720BC2}" srcOrd="0" destOrd="0" presId="urn:microsoft.com/office/officeart/2008/layout/VerticalCurvedList"/>
    <dgm:cxn modelId="{B28D8119-A3E7-446B-BFFC-3D69D5632F6E}" srcId="{269A69F8-E01A-4A3E-B822-8ADD736B516F}" destId="{CCEB2C0F-0331-45EC-8378-F111CD0CF3FE}" srcOrd="0" destOrd="0" parTransId="{2A032AB1-18C5-4F85-BA0B-425CFD7C9AD8}" sibTransId="{CEB0ED92-545C-4A49-B64A-C69BFD30CDDC}"/>
    <dgm:cxn modelId="{33017D4F-9466-4E05-84CE-2C4478EF6BC7}" type="presOf" srcId="{B1B8C24F-46FC-48E0-8C5B-4F2DF2948181}" destId="{B87DF35F-2376-4F37-9DB9-C5B131D3C572}" srcOrd="0" destOrd="0" presId="urn:microsoft.com/office/officeart/2008/layout/VerticalCurvedList"/>
    <dgm:cxn modelId="{C440CFA2-9E36-4DA7-B192-282C786117B8}" srcId="{269A69F8-E01A-4A3E-B822-8ADD736B516F}" destId="{166A5539-4ACD-4F0C-B9EC-089183317A1A}" srcOrd="1" destOrd="0" parTransId="{06731245-FE2B-4BE6-A595-7F09F265FE18}" sibTransId="{56129C14-B124-4FB2-91AD-8396BE4406E1}"/>
    <dgm:cxn modelId="{144DF8D0-A1AC-4135-BBED-701B3A2E43A2}" type="presOf" srcId="{CEB0ED92-545C-4A49-B64A-C69BFD30CDDC}" destId="{A62A3AFC-8FDC-4BF7-A629-BD3CCC95C0BD}" srcOrd="0" destOrd="0" presId="urn:microsoft.com/office/officeart/2008/layout/VerticalCurvedList"/>
    <dgm:cxn modelId="{CF0CCFA4-54DE-4DF3-8249-B3E7697FC469}" srcId="{269A69F8-E01A-4A3E-B822-8ADD736B516F}" destId="{C0986C74-07AF-436D-A3C3-0E0E44E6E217}" srcOrd="3" destOrd="0" parTransId="{CB581DEA-8D15-4D0A-B9E3-0D655E9A24F8}" sibTransId="{E7E5A895-22DB-4C3C-A8C3-29C115BEC109}"/>
    <dgm:cxn modelId="{F96B67B6-98B4-46B9-A5DD-52862B32ED11}" type="presParOf" srcId="{6462755F-2759-49F2-8763-15BCA6B674AD}" destId="{6A3198D3-321F-45DC-AEF2-FCD08FD74946}" srcOrd="0" destOrd="0" presId="urn:microsoft.com/office/officeart/2008/layout/VerticalCurvedList"/>
    <dgm:cxn modelId="{F6D6E456-16D4-4AC4-8FC0-992D7CA4E84F}" type="presParOf" srcId="{6A3198D3-321F-45DC-AEF2-FCD08FD74946}" destId="{A386BEEA-AB9F-4965-AF9D-509FD288ADA9}" srcOrd="0" destOrd="0" presId="urn:microsoft.com/office/officeart/2008/layout/VerticalCurvedList"/>
    <dgm:cxn modelId="{27B1DC75-E98D-4CB7-A5E4-F222088AF8A6}" type="presParOf" srcId="{A386BEEA-AB9F-4965-AF9D-509FD288ADA9}" destId="{3F64E85B-1459-4FB5-825E-329CEFCF8479}" srcOrd="0" destOrd="0" presId="urn:microsoft.com/office/officeart/2008/layout/VerticalCurvedList"/>
    <dgm:cxn modelId="{9509D9DA-60F1-45B5-B68E-56539F27F3AF}" type="presParOf" srcId="{A386BEEA-AB9F-4965-AF9D-509FD288ADA9}" destId="{A62A3AFC-8FDC-4BF7-A629-BD3CCC95C0BD}" srcOrd="1" destOrd="0" presId="urn:microsoft.com/office/officeart/2008/layout/VerticalCurvedList"/>
    <dgm:cxn modelId="{AA839454-5BF6-476E-B8D0-F3F3385915D1}" type="presParOf" srcId="{A386BEEA-AB9F-4965-AF9D-509FD288ADA9}" destId="{A06B43DF-5C8B-47C4-8926-3418A37A052A}" srcOrd="2" destOrd="0" presId="urn:microsoft.com/office/officeart/2008/layout/VerticalCurvedList"/>
    <dgm:cxn modelId="{83E0449F-3702-4D3E-A841-2CEB176C2E5F}" type="presParOf" srcId="{A386BEEA-AB9F-4965-AF9D-509FD288ADA9}" destId="{561A41D3-00C2-4221-9DE4-78623F1F1BB7}" srcOrd="3" destOrd="0" presId="urn:microsoft.com/office/officeart/2008/layout/VerticalCurvedList"/>
    <dgm:cxn modelId="{995F1792-6305-4299-9272-7E21A6061F7C}" type="presParOf" srcId="{6A3198D3-321F-45DC-AEF2-FCD08FD74946}" destId="{B4BF3D1E-3B70-4AEE-9887-A14C440C50EB}" srcOrd="1" destOrd="0" presId="urn:microsoft.com/office/officeart/2008/layout/VerticalCurvedList"/>
    <dgm:cxn modelId="{E71B112D-2F41-43DC-A105-4C9BD03D5E88}" type="presParOf" srcId="{6A3198D3-321F-45DC-AEF2-FCD08FD74946}" destId="{148F557B-3526-438F-81BD-1B43747ABAF9}" srcOrd="2" destOrd="0" presId="urn:microsoft.com/office/officeart/2008/layout/VerticalCurvedList"/>
    <dgm:cxn modelId="{8E7A627F-0978-41D3-8B2C-8041921897DB}" type="presParOf" srcId="{148F557B-3526-438F-81BD-1B43747ABAF9}" destId="{89E08A23-F09D-4C22-8959-966D0102EAD7}" srcOrd="0" destOrd="0" presId="urn:microsoft.com/office/officeart/2008/layout/VerticalCurvedList"/>
    <dgm:cxn modelId="{D9DCD380-ABBA-43B9-9E48-4567F50AE37C}" type="presParOf" srcId="{6A3198D3-321F-45DC-AEF2-FCD08FD74946}" destId="{7B986AAE-D4FA-4ECE-BD58-D20D31720BC2}" srcOrd="3" destOrd="0" presId="urn:microsoft.com/office/officeart/2008/layout/VerticalCurvedList"/>
    <dgm:cxn modelId="{1CFAD651-1E0B-48FD-A84C-23EECADC7483}" type="presParOf" srcId="{6A3198D3-321F-45DC-AEF2-FCD08FD74946}" destId="{B3474E94-D819-4122-8B4A-FE6C83B2F8FB}" srcOrd="4" destOrd="0" presId="urn:microsoft.com/office/officeart/2008/layout/VerticalCurvedList"/>
    <dgm:cxn modelId="{C9F83982-B403-47C0-9FF4-1CB808EDF8B3}" type="presParOf" srcId="{B3474E94-D819-4122-8B4A-FE6C83B2F8FB}" destId="{03E3CEFA-8010-4318-966D-0BE5B92383F9}" srcOrd="0" destOrd="0" presId="urn:microsoft.com/office/officeart/2008/layout/VerticalCurvedList"/>
    <dgm:cxn modelId="{6FBDA159-4942-4201-A5AC-D93F7156A86C}" type="presParOf" srcId="{6A3198D3-321F-45DC-AEF2-FCD08FD74946}" destId="{B87DF35F-2376-4F37-9DB9-C5B131D3C572}" srcOrd="5" destOrd="0" presId="urn:microsoft.com/office/officeart/2008/layout/VerticalCurvedList"/>
    <dgm:cxn modelId="{D4F2702C-E719-48CE-9BFD-92CE2F8364FF}" type="presParOf" srcId="{6A3198D3-321F-45DC-AEF2-FCD08FD74946}" destId="{C6273AF3-F504-4437-99F3-20056671D28C}" srcOrd="6" destOrd="0" presId="urn:microsoft.com/office/officeart/2008/layout/VerticalCurvedList"/>
    <dgm:cxn modelId="{F818F1E8-55CE-4221-B98D-43249888C747}" type="presParOf" srcId="{C6273AF3-F504-4437-99F3-20056671D28C}" destId="{348AE443-10ED-4FF5-AB59-5A02F202F3DC}" srcOrd="0" destOrd="0" presId="urn:microsoft.com/office/officeart/2008/layout/VerticalCurvedList"/>
    <dgm:cxn modelId="{A6D331A0-F7FE-49C1-9469-66C0DC6196F2}" type="presParOf" srcId="{6A3198D3-321F-45DC-AEF2-FCD08FD74946}" destId="{4F84BBCC-99CE-4D84-BEA3-9555EC300324}" srcOrd="7" destOrd="0" presId="urn:microsoft.com/office/officeart/2008/layout/VerticalCurvedList"/>
    <dgm:cxn modelId="{7ACC735E-0C82-44EE-B47C-98209DA715D2}" type="presParOf" srcId="{6A3198D3-321F-45DC-AEF2-FCD08FD74946}" destId="{2CEF01FF-CC67-44CC-9EA6-19681EC5D316}" srcOrd="8" destOrd="0" presId="urn:microsoft.com/office/officeart/2008/layout/VerticalCurvedList"/>
    <dgm:cxn modelId="{97C3AAC7-6896-40C7-892E-B47FA592E6A7}" type="presParOf" srcId="{2CEF01FF-CC67-44CC-9EA6-19681EC5D316}" destId="{1C3803EB-F700-4361-B17A-E3E3EDE4C94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A3AFC-8FDC-4BF7-A629-BD3CCC95C0BD}">
      <dsp:nvSpPr>
        <dsp:cNvPr id="0" name=""/>
        <dsp:cNvSpPr/>
      </dsp:nvSpPr>
      <dsp:spPr>
        <a:xfrm>
          <a:off x="-6126981" y="-937410"/>
          <a:ext cx="7293488" cy="7293488"/>
        </a:xfrm>
        <a:prstGeom prst="blockArc">
          <a:avLst>
            <a:gd name="adj1" fmla="val 18900000"/>
            <a:gd name="adj2" fmla="val 2700000"/>
            <a:gd name="adj3" fmla="val 296"/>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BF3D1E-3B70-4AEE-9887-A14C440C50EB}">
      <dsp:nvSpPr>
        <dsp:cNvPr id="0" name=""/>
        <dsp:cNvSpPr/>
      </dsp:nvSpPr>
      <dsp:spPr>
        <a:xfrm>
          <a:off x="610504" y="416587"/>
          <a:ext cx="9391033" cy="83360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0640" rIns="40640" bIns="40640" numCol="1" spcCol="1270" anchor="ctr" anchorCtr="0">
          <a:noAutofit/>
        </a:bodyPr>
        <a:lstStyle/>
        <a:p>
          <a:pPr lvl="0" algn="l" defTabSz="711200">
            <a:lnSpc>
              <a:spcPct val="90000"/>
            </a:lnSpc>
            <a:spcBef>
              <a:spcPct val="0"/>
            </a:spcBef>
            <a:spcAft>
              <a:spcPct val="35000"/>
            </a:spcAft>
          </a:pPr>
          <a:r>
            <a:rPr lang="en-AU" sz="1600" i="1" kern="1200" dirty="0" smtClean="0"/>
            <a:t>Authentic</a:t>
          </a:r>
          <a:r>
            <a:rPr lang="en-AU" sz="1600" kern="1200" dirty="0" smtClean="0"/>
            <a:t> – genuine, real. Using and applying knowledge and skills in a real world setting</a:t>
          </a:r>
          <a:endParaRPr lang="en-US" sz="1600" kern="1200" dirty="0"/>
        </a:p>
      </dsp:txBody>
      <dsp:txXfrm>
        <a:off x="610504" y="416587"/>
        <a:ext cx="9391033" cy="833607"/>
      </dsp:txXfrm>
    </dsp:sp>
    <dsp:sp modelId="{89E08A23-F09D-4C22-8959-966D0102EAD7}">
      <dsp:nvSpPr>
        <dsp:cNvPr id="0" name=""/>
        <dsp:cNvSpPr/>
      </dsp:nvSpPr>
      <dsp:spPr>
        <a:xfrm>
          <a:off x="89500" y="312386"/>
          <a:ext cx="1042009" cy="104200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986AAE-D4FA-4ECE-BD58-D20D31720BC2}">
      <dsp:nvSpPr>
        <dsp:cNvPr id="0" name=""/>
        <dsp:cNvSpPr/>
      </dsp:nvSpPr>
      <dsp:spPr>
        <a:xfrm>
          <a:off x="1088431" y="1667215"/>
          <a:ext cx="8913106" cy="83360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0640" rIns="40640" bIns="406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i="1" kern="1200" dirty="0" smtClean="0"/>
            <a:t>In which students are asked to perform </a:t>
          </a:r>
          <a:r>
            <a:rPr lang="en-US" sz="1600" b="1" i="1" kern="1200" dirty="0" smtClean="0"/>
            <a:t>real-world tasks </a:t>
          </a:r>
          <a:r>
            <a:rPr lang="en-US" sz="1600" i="1" kern="1200" dirty="0" smtClean="0"/>
            <a:t>that demonstrate meaningful application of essential knowledge and skills </a:t>
          </a:r>
          <a:r>
            <a:rPr lang="en-US" sz="1600" kern="1200" dirty="0" smtClean="0"/>
            <a:t>(</a:t>
          </a:r>
          <a:r>
            <a:rPr lang="en-US" sz="1600" kern="1200" dirty="0" err="1" smtClean="0"/>
            <a:t>Meuller</a:t>
          </a:r>
          <a:r>
            <a:rPr lang="en-US" sz="1600" kern="1200" dirty="0" smtClean="0"/>
            <a:t>, 2014)</a:t>
          </a:r>
          <a:endParaRPr lang="en-US" sz="1600" kern="1200" dirty="0"/>
        </a:p>
      </dsp:txBody>
      <dsp:txXfrm>
        <a:off x="1088431" y="1667215"/>
        <a:ext cx="8913106" cy="833607"/>
      </dsp:txXfrm>
    </dsp:sp>
    <dsp:sp modelId="{03E3CEFA-8010-4318-966D-0BE5B92383F9}">
      <dsp:nvSpPr>
        <dsp:cNvPr id="0" name=""/>
        <dsp:cNvSpPr/>
      </dsp:nvSpPr>
      <dsp:spPr>
        <a:xfrm>
          <a:off x="567426" y="1563014"/>
          <a:ext cx="1042009" cy="104200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7DF35F-2376-4F37-9DB9-C5B131D3C572}">
      <dsp:nvSpPr>
        <dsp:cNvPr id="0" name=""/>
        <dsp:cNvSpPr/>
      </dsp:nvSpPr>
      <dsp:spPr>
        <a:xfrm>
          <a:off x="1088431" y="2917843"/>
          <a:ext cx="8913106" cy="83360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0640" rIns="40640" bIns="40640" numCol="1" spcCol="1270" anchor="ctr" anchorCtr="0">
          <a:noAutofit/>
        </a:bodyPr>
        <a:lstStyle/>
        <a:p>
          <a:pPr lvl="0" algn="l" defTabSz="711200">
            <a:lnSpc>
              <a:spcPct val="90000"/>
            </a:lnSpc>
            <a:spcBef>
              <a:spcPct val="0"/>
            </a:spcBef>
            <a:spcAft>
              <a:spcPct val="35000"/>
            </a:spcAft>
          </a:pPr>
          <a:r>
            <a:rPr lang="en-AU" sz="1600" i="1" kern="1200" dirty="0" smtClean="0"/>
            <a:t>Use of same skills, knowledge, attitudes that would need to apply in </a:t>
          </a:r>
          <a:r>
            <a:rPr lang="en-AU" sz="1600" b="1" kern="1200" dirty="0" smtClean="0"/>
            <a:t>professional</a:t>
          </a:r>
          <a:r>
            <a:rPr lang="en-AU" sz="1600" i="1" kern="1200" dirty="0" smtClean="0"/>
            <a:t> life </a:t>
          </a:r>
          <a:r>
            <a:rPr lang="en-AU" sz="1600" kern="1200" dirty="0" smtClean="0"/>
            <a:t>(</a:t>
          </a:r>
          <a:r>
            <a:rPr lang="en-AU" sz="1600" kern="1200" dirty="0" err="1" smtClean="0"/>
            <a:t>Gulikers</a:t>
          </a:r>
          <a:r>
            <a:rPr lang="en-AU" sz="1600" kern="1200" dirty="0" smtClean="0"/>
            <a:t> </a:t>
          </a:r>
          <a:r>
            <a:rPr lang="en-AU" sz="1600" i="1" kern="1200" dirty="0" smtClean="0"/>
            <a:t>et al.</a:t>
          </a:r>
          <a:r>
            <a:rPr lang="en-AU" sz="1600" kern="1200" dirty="0" smtClean="0"/>
            <a:t>, 2004)</a:t>
          </a:r>
          <a:endParaRPr lang="en-AU" sz="1600" kern="1200" dirty="0"/>
        </a:p>
      </dsp:txBody>
      <dsp:txXfrm>
        <a:off x="1088431" y="2917843"/>
        <a:ext cx="8913106" cy="833607"/>
      </dsp:txXfrm>
    </dsp:sp>
    <dsp:sp modelId="{348AE443-10ED-4FF5-AB59-5A02F202F3DC}">
      <dsp:nvSpPr>
        <dsp:cNvPr id="0" name=""/>
        <dsp:cNvSpPr/>
      </dsp:nvSpPr>
      <dsp:spPr>
        <a:xfrm>
          <a:off x="567426" y="2813642"/>
          <a:ext cx="1042009" cy="104200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84BBCC-99CE-4D84-BEA3-9555EC300324}">
      <dsp:nvSpPr>
        <dsp:cNvPr id="0" name=""/>
        <dsp:cNvSpPr/>
      </dsp:nvSpPr>
      <dsp:spPr>
        <a:xfrm>
          <a:off x="610504" y="4168472"/>
          <a:ext cx="9391033" cy="833607"/>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0640" rIns="40640" bIns="406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i="1" kern="1200" dirty="0" smtClean="0"/>
            <a:t>in similarity between thinking required for assessment task and </a:t>
          </a:r>
          <a:r>
            <a:rPr lang="en-US" sz="1600" b="1" i="1" kern="1200" dirty="0" smtClean="0"/>
            <a:t>real life </a:t>
          </a:r>
          <a:r>
            <a:rPr lang="en-US" sz="1600" i="1" kern="1200" dirty="0" smtClean="0"/>
            <a:t>situation </a:t>
          </a:r>
          <a:r>
            <a:rPr lang="en-US" sz="1600" kern="1200" dirty="0" smtClean="0"/>
            <a:t>(</a:t>
          </a:r>
          <a:r>
            <a:rPr lang="en-US" sz="1600" kern="1200" dirty="0" err="1" smtClean="0"/>
            <a:t>Savery</a:t>
          </a:r>
          <a:r>
            <a:rPr lang="en-US" sz="1600" kern="1200" dirty="0" smtClean="0"/>
            <a:t> &amp; Duffy, 1995)</a:t>
          </a:r>
        </a:p>
        <a:p>
          <a:pPr lvl="0" algn="l" defTabSz="711200">
            <a:lnSpc>
              <a:spcPct val="90000"/>
            </a:lnSpc>
            <a:spcBef>
              <a:spcPct val="0"/>
            </a:spcBef>
            <a:spcAft>
              <a:spcPct val="35000"/>
            </a:spcAft>
          </a:pPr>
          <a:endParaRPr lang="en-US" sz="1600" kern="1200" dirty="0"/>
        </a:p>
      </dsp:txBody>
      <dsp:txXfrm>
        <a:off x="610504" y="4168472"/>
        <a:ext cx="9391033" cy="833607"/>
      </dsp:txXfrm>
    </dsp:sp>
    <dsp:sp modelId="{1C3803EB-F700-4361-B17A-E3E3EDE4C940}">
      <dsp:nvSpPr>
        <dsp:cNvPr id="0" name=""/>
        <dsp:cNvSpPr/>
      </dsp:nvSpPr>
      <dsp:spPr>
        <a:xfrm>
          <a:off x="89500" y="4064271"/>
          <a:ext cx="1042009" cy="1042009"/>
        </a:xfrm>
        <a:prstGeom prst="ellipse">
          <a:avLst/>
        </a:prstGeom>
        <a:blipFill rotWithShape="0">
          <a:blip xmlns:r="http://schemas.openxmlformats.org/officeDocument/2006/relationships" r:embed="rId1"/>
          <a:stretch>
            <a:fillRect/>
          </a:stretch>
        </a:blip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8F9D6-4E9D-4FA3-A86E-98F7054553EB}" type="datetimeFigureOut">
              <a:rPr lang="en-AU" smtClean="0"/>
              <a:t>9/03/2018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425B3-0E2A-4201-84BD-75ED118F082D}" type="slidenum">
              <a:rPr lang="en-AU" smtClean="0"/>
              <a:t>‹#›</a:t>
            </a:fld>
            <a:endParaRPr lang="en-AU"/>
          </a:p>
        </p:txBody>
      </p:sp>
    </p:spTree>
    <p:extLst>
      <p:ext uri="{BB962C8B-B14F-4D97-AF65-F5344CB8AC3E}">
        <p14:creationId xmlns:p14="http://schemas.microsoft.com/office/powerpoint/2010/main" val="3641920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How useful authentic assessment is in</a:t>
            </a:r>
            <a:r>
              <a:rPr lang="en-AU" baseline="0" dirty="0" smtClean="0"/>
              <a:t> bringing the activity home</a:t>
            </a:r>
            <a:r>
              <a:rPr lang="en-AU" dirty="0" smtClean="0"/>
              <a:t>.</a:t>
            </a:r>
            <a:r>
              <a:rPr lang="en-AU" baseline="0" dirty="0" smtClean="0"/>
              <a:t> There are lots of examples of great authentic assessment out there but also many an authentic activity has it’s assessment as it’s weakest link for a variety of reasons. It’s the last thing to be put in place, unit coordinator doesn’t feel comfortable or have experience in how else to assess etc.</a:t>
            </a:r>
          </a:p>
          <a:p>
            <a:endParaRPr lang="en-AU" baseline="0" dirty="0" smtClean="0"/>
          </a:p>
          <a:p>
            <a:r>
              <a:rPr lang="en-AU" baseline="0" dirty="0" smtClean="0"/>
              <a:t>Intro – Transforming laboratory learning – 3 year project to revise labs for 17 different chemistry subjects. Almost 2 years in.</a:t>
            </a:r>
            <a:endParaRPr lang="en-AU" dirty="0"/>
          </a:p>
        </p:txBody>
      </p:sp>
      <p:sp>
        <p:nvSpPr>
          <p:cNvPr id="4" name="Slide Number Placeholder 3"/>
          <p:cNvSpPr>
            <a:spLocks noGrp="1"/>
          </p:cNvSpPr>
          <p:nvPr>
            <p:ph type="sldNum" sz="quarter" idx="10"/>
          </p:nvPr>
        </p:nvSpPr>
        <p:spPr/>
        <p:txBody>
          <a:bodyPr/>
          <a:lstStyle/>
          <a:p>
            <a:fld id="{266425B3-0E2A-4201-84BD-75ED118F082D}" type="slidenum">
              <a:rPr lang="en-AU" smtClean="0"/>
              <a:t>1</a:t>
            </a:fld>
            <a:endParaRPr lang="en-AU"/>
          </a:p>
        </p:txBody>
      </p:sp>
    </p:spTree>
    <p:extLst>
      <p:ext uri="{BB962C8B-B14F-4D97-AF65-F5344CB8AC3E}">
        <p14:creationId xmlns:p14="http://schemas.microsoft.com/office/powerpoint/2010/main" val="1188032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Focusing on context based learning as it is such a widely used learning format and it is always an obvious</a:t>
            </a:r>
            <a:r>
              <a:rPr lang="en-AU" baseline="0" dirty="0" smtClean="0"/>
              <a:t> first step when you are improving existing labs. A large number of expository labs can easily be adapted by the addition of context. This is not a matter of jamming context and lab together. Interestingly I found that the act of adding context helps evolve the existing lab in very positive ways. E.g. faced with needing to process more samples you might more to a more high through-put analytical technique like reading samples in a plate reader. Plate readers are often used in the work place and are central to many testing platforms (both research and clinical). Now the lab exposes them to a new work place relevant skill, but the </a:t>
            </a:r>
            <a:r>
              <a:rPr lang="en-AU" baseline="0" dirty="0" err="1" smtClean="0"/>
              <a:t>prac</a:t>
            </a:r>
            <a:r>
              <a:rPr lang="en-AU" baseline="0" dirty="0" smtClean="0"/>
              <a:t> sits naturally with the story. </a:t>
            </a:r>
            <a:endParaRPr lang="en-AU" dirty="0"/>
          </a:p>
        </p:txBody>
      </p:sp>
      <p:sp>
        <p:nvSpPr>
          <p:cNvPr id="4" name="Slide Number Placeholder 3"/>
          <p:cNvSpPr>
            <a:spLocks noGrp="1"/>
          </p:cNvSpPr>
          <p:nvPr>
            <p:ph type="sldNum" sz="quarter" idx="10"/>
          </p:nvPr>
        </p:nvSpPr>
        <p:spPr/>
        <p:txBody>
          <a:bodyPr/>
          <a:lstStyle/>
          <a:p>
            <a:fld id="{266425B3-0E2A-4201-84BD-75ED118F082D}" type="slidenum">
              <a:rPr lang="en-AU" smtClean="0"/>
              <a:t>3</a:t>
            </a:fld>
            <a:endParaRPr lang="en-AU"/>
          </a:p>
        </p:txBody>
      </p:sp>
    </p:spTree>
    <p:extLst>
      <p:ext uri="{BB962C8B-B14F-4D97-AF65-F5344CB8AC3E}">
        <p14:creationId xmlns:p14="http://schemas.microsoft.com/office/powerpoint/2010/main" val="128083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Would have been quite</a:t>
            </a:r>
            <a:r>
              <a:rPr lang="en-AU" baseline="0" dirty="0" smtClean="0"/>
              <a:t> a missed opportunity if the students were to have left the lab and not had to think about the commercial or industry context again for their lab write up. Students do heaps of student reports. They may still need to improve but volume alone will not achieve that. Student reports are relevant as they are a way to communicate scientific data and findings. In the work force there are many other writing styles needed and the practicing the writing style helps to communicate what the workplace environment will be like e.g. priorities, importance of brevity, easy reading and digestion of charts etc.</a:t>
            </a:r>
            <a:endParaRPr lang="en-AU" dirty="0"/>
          </a:p>
        </p:txBody>
      </p:sp>
      <p:sp>
        <p:nvSpPr>
          <p:cNvPr id="4" name="Slide Number Placeholder 3"/>
          <p:cNvSpPr>
            <a:spLocks noGrp="1"/>
          </p:cNvSpPr>
          <p:nvPr>
            <p:ph type="sldNum" sz="quarter" idx="10"/>
          </p:nvPr>
        </p:nvSpPr>
        <p:spPr/>
        <p:txBody>
          <a:bodyPr/>
          <a:lstStyle/>
          <a:p>
            <a:fld id="{266425B3-0E2A-4201-84BD-75ED118F082D}" type="slidenum">
              <a:rPr lang="en-AU" smtClean="0"/>
              <a:t>5</a:t>
            </a:fld>
            <a:endParaRPr lang="en-AU"/>
          </a:p>
        </p:txBody>
      </p:sp>
    </p:spTree>
    <p:extLst>
      <p:ext uri="{BB962C8B-B14F-4D97-AF65-F5344CB8AC3E}">
        <p14:creationId xmlns:p14="http://schemas.microsoft.com/office/powerpoint/2010/main" val="369121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Shows that “retrofitting” works</a:t>
            </a:r>
            <a:endParaRPr lang="en-AU" dirty="0"/>
          </a:p>
        </p:txBody>
      </p:sp>
      <p:sp>
        <p:nvSpPr>
          <p:cNvPr id="4" name="Slide Number Placeholder 3"/>
          <p:cNvSpPr>
            <a:spLocks noGrp="1"/>
          </p:cNvSpPr>
          <p:nvPr>
            <p:ph type="sldNum" sz="quarter" idx="10"/>
          </p:nvPr>
        </p:nvSpPr>
        <p:spPr/>
        <p:txBody>
          <a:bodyPr/>
          <a:lstStyle/>
          <a:p>
            <a:fld id="{266425B3-0E2A-4201-84BD-75ED118F082D}" type="slidenum">
              <a:rPr lang="en-AU" smtClean="0"/>
              <a:t>8</a:t>
            </a:fld>
            <a:endParaRPr lang="en-AU"/>
          </a:p>
        </p:txBody>
      </p:sp>
    </p:spTree>
    <p:extLst>
      <p:ext uri="{BB962C8B-B14F-4D97-AF65-F5344CB8AC3E}">
        <p14:creationId xmlns:p14="http://schemas.microsoft.com/office/powerpoint/2010/main" val="1515487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Break 1">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59513" y="2582358"/>
            <a:ext cx="7101769" cy="1963182"/>
          </a:xfrm>
          <a:prstGeom prst="rect">
            <a:avLst/>
          </a:prstGeom>
        </p:spPr>
        <p:txBody>
          <a:bodyPr vert="horz" anchor="t"/>
          <a:lstStyle>
            <a:lvl1pPr marL="0" indent="0">
              <a:buNone/>
              <a:defRPr sz="3000" baseline="0">
                <a:solidFill>
                  <a:schemeClr val="bg1"/>
                </a:solidFill>
                <a:latin typeface="Arial Narrow"/>
                <a:cs typeface="Arial Narrow"/>
              </a:defRPr>
            </a:lvl1pPr>
          </a:lstStyle>
          <a:p>
            <a:pPr lvl="0"/>
            <a:r>
              <a:rPr lang="en-AU" dirty="0" smtClean="0"/>
              <a:t>SECTION BREAK 1 </a:t>
            </a:r>
            <a:br>
              <a:rPr lang="en-AU" dirty="0" smtClean="0"/>
            </a:br>
            <a:r>
              <a:rPr lang="en-AU" dirty="0" smtClean="0"/>
              <a:t>(30pt Arial Narrow)</a:t>
            </a:r>
          </a:p>
        </p:txBody>
      </p:sp>
    </p:spTree>
    <p:extLst>
      <p:ext uri="{BB962C8B-B14F-4D97-AF65-F5344CB8AC3E}">
        <p14:creationId xmlns:p14="http://schemas.microsoft.com/office/powerpoint/2010/main" val="1787418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141897"/>
            <a:ext cx="10972800" cy="510825"/>
          </a:xfrm>
          <a:prstGeom prst="rect">
            <a:avLst/>
          </a:prstGeom>
        </p:spPr>
        <p:txBody>
          <a:bodyPr/>
          <a:lstStyle>
            <a:lvl1pPr algn="l">
              <a:defRPr sz="2400">
                <a:latin typeface="Arial Narrow"/>
                <a:cs typeface="Arial Narrow"/>
              </a:defRPr>
            </a:lvl1pPr>
          </a:lstStyle>
          <a:p>
            <a:r>
              <a:rPr lang="en-AU" dirty="0" smtClean="0"/>
              <a:t>CLICK TO EDIT MASTER TITLE STYLE</a:t>
            </a:r>
            <a:endParaRPr lang="en-US" dirty="0"/>
          </a:p>
        </p:txBody>
      </p:sp>
      <p:sp>
        <p:nvSpPr>
          <p:cNvPr id="5" name="Slide Number Placeholder 6"/>
          <p:cNvSpPr txBox="1">
            <a:spLocks/>
          </p:cNvSpPr>
          <p:nvPr/>
        </p:nvSpPr>
        <p:spPr>
          <a:xfrm>
            <a:off x="5435847" y="6356351"/>
            <a:ext cx="1320307" cy="365125"/>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4B116A7-1BBE-0246-8B18-68B8A757ECD8}" type="slidenum">
              <a:rPr lang="en-US" sz="2400" smtClean="0">
                <a:solidFill>
                  <a:srgbClr val="000000"/>
                </a:solidFill>
              </a:rPr>
              <a:pPr algn="ctr"/>
              <a:t>‹#›</a:t>
            </a:fld>
            <a:endParaRPr lang="en-US" sz="2400" dirty="0">
              <a:solidFill>
                <a:srgbClr val="000000"/>
              </a:solidFill>
            </a:endParaRPr>
          </a:p>
        </p:txBody>
      </p:sp>
      <p:sp>
        <p:nvSpPr>
          <p:cNvPr id="3" name="TextBox 2"/>
          <p:cNvSpPr txBox="1"/>
          <p:nvPr/>
        </p:nvSpPr>
        <p:spPr>
          <a:xfrm>
            <a:off x="10739779" y="6384730"/>
            <a:ext cx="184731" cy="369332"/>
          </a:xfrm>
          <a:prstGeom prst="rect">
            <a:avLst/>
          </a:prstGeom>
          <a:noFill/>
        </p:spPr>
        <p:txBody>
          <a:bodyPr wrap="none" rtlCol="0">
            <a:spAutoFit/>
          </a:bodyPr>
          <a:lstStyle/>
          <a:p>
            <a:pPr defTabSz="457200"/>
            <a:endParaRPr lang="en-US" sz="1800" dirty="0">
              <a:solidFill>
                <a:srgbClr val="000000"/>
              </a:solidFill>
            </a:endParaRPr>
          </a:p>
        </p:txBody>
      </p:sp>
    </p:spTree>
    <p:extLst>
      <p:ext uri="{BB962C8B-B14F-4D97-AF65-F5344CB8AC3E}">
        <p14:creationId xmlns:p14="http://schemas.microsoft.com/office/powerpoint/2010/main" val="2390992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09600" y="141897"/>
            <a:ext cx="10972800" cy="510825"/>
          </a:xfrm>
          <a:prstGeom prst="rect">
            <a:avLst/>
          </a:prstGeom>
        </p:spPr>
        <p:txBody>
          <a:bodyPr/>
          <a:lstStyle>
            <a:lvl1pPr algn="l">
              <a:defRPr sz="2400">
                <a:latin typeface="Arial Narrow"/>
                <a:cs typeface="Arial Narrow"/>
              </a:defRPr>
            </a:lvl1pPr>
          </a:lstStyle>
          <a:p>
            <a:r>
              <a:rPr lang="en-AU" dirty="0" smtClean="0"/>
              <a:t>CLICK TO EDIT MASTER TITLE STYLE</a:t>
            </a:r>
            <a:endParaRPr lang="en-US" dirty="0"/>
          </a:p>
        </p:txBody>
      </p:sp>
      <p:sp>
        <p:nvSpPr>
          <p:cNvPr id="12" name="Content Placeholder 2"/>
          <p:cNvSpPr>
            <a:spLocks noGrp="1"/>
          </p:cNvSpPr>
          <p:nvPr>
            <p:ph sz="half" idx="1"/>
          </p:nvPr>
        </p:nvSpPr>
        <p:spPr>
          <a:xfrm>
            <a:off x="609599" y="1231261"/>
            <a:ext cx="11092828" cy="4525963"/>
          </a:xfrm>
          <a:prstGeom prst="rect">
            <a:avLst/>
          </a:prstGeom>
        </p:spPr>
        <p:txBody>
          <a:bodyPr/>
          <a:lstStyle>
            <a:lvl1pPr marL="342900" indent="-342900">
              <a:buFont typeface="Wingdings" charset="2"/>
              <a:buChar char="§"/>
              <a:defRPr sz="2400">
                <a:latin typeface="Arial"/>
                <a:cs typeface="Arial"/>
              </a:defRPr>
            </a:lvl1pPr>
            <a:lvl2pPr>
              <a:defRPr sz="2000">
                <a:latin typeface="Arial"/>
                <a:cs typeface="Arial"/>
              </a:defRPr>
            </a:lvl2pPr>
            <a:lvl3pPr marL="1143000" indent="-228600">
              <a:buFont typeface="Wingdings" charset="2"/>
              <a:buChar char="§"/>
              <a:defRPr sz="1800">
                <a:latin typeface="Arial"/>
                <a:cs typeface="Arial"/>
              </a:defRPr>
            </a:lvl3pPr>
            <a:lvl4pPr>
              <a:defRPr sz="16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8" name="Slide Number Placeholder 6"/>
          <p:cNvSpPr txBox="1">
            <a:spLocks/>
          </p:cNvSpPr>
          <p:nvPr/>
        </p:nvSpPr>
        <p:spPr>
          <a:xfrm>
            <a:off x="5435847" y="6356351"/>
            <a:ext cx="1320307" cy="365125"/>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4B116A7-1BBE-0246-8B18-68B8A757ECD8}" type="slidenum">
              <a:rPr lang="en-US" sz="2400" smtClean="0">
                <a:solidFill>
                  <a:srgbClr val="000000"/>
                </a:solidFill>
              </a:rPr>
              <a:pPr algn="ctr"/>
              <a:t>‹#›</a:t>
            </a:fld>
            <a:endParaRPr lang="en-US" sz="2400" dirty="0">
              <a:solidFill>
                <a:srgbClr val="000000"/>
              </a:solidFill>
            </a:endParaRPr>
          </a:p>
        </p:txBody>
      </p:sp>
    </p:spTree>
    <p:extLst>
      <p:ext uri="{BB962C8B-B14F-4D97-AF65-F5344CB8AC3E}">
        <p14:creationId xmlns:p14="http://schemas.microsoft.com/office/powerpoint/2010/main" val="4026322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41897"/>
            <a:ext cx="10972800" cy="510825"/>
          </a:xfrm>
          <a:prstGeom prst="rect">
            <a:avLst/>
          </a:prstGeom>
        </p:spPr>
        <p:txBody>
          <a:bodyPr/>
          <a:lstStyle>
            <a:lvl1pPr algn="l">
              <a:defRPr sz="2400">
                <a:latin typeface="Arial Narrow"/>
                <a:cs typeface="Arial Narrow"/>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609600" y="1231261"/>
            <a:ext cx="5384800" cy="4525963"/>
          </a:xfrm>
          <a:prstGeom prst="rect">
            <a:avLst/>
          </a:prstGeom>
        </p:spPr>
        <p:txBody>
          <a:bodyPr/>
          <a:lstStyle>
            <a:lvl1pPr marL="342900" indent="-342900">
              <a:buFont typeface="Wingdings" charset="2"/>
              <a:buChar char="§"/>
              <a:defRPr sz="2400">
                <a:latin typeface="Arial"/>
                <a:cs typeface="Arial"/>
              </a:defRPr>
            </a:lvl1pPr>
            <a:lvl2pPr>
              <a:defRPr sz="2000">
                <a:latin typeface="Arial"/>
                <a:cs typeface="Arial"/>
              </a:defRPr>
            </a:lvl2pPr>
            <a:lvl3pPr marL="1143000" indent="-228600">
              <a:buFont typeface="Wingdings" charset="2"/>
              <a:buChar char="§"/>
              <a:defRPr sz="1800">
                <a:latin typeface="Arial"/>
                <a:cs typeface="Arial"/>
              </a:defRPr>
            </a:lvl3pPr>
            <a:lvl4pPr>
              <a:defRPr sz="16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6197600" y="1231261"/>
            <a:ext cx="5384800" cy="4525963"/>
          </a:xfrm>
          <a:prstGeom prst="rect">
            <a:avLst/>
          </a:prstGeom>
        </p:spPr>
        <p:txBody>
          <a:bodyPr/>
          <a:lstStyle>
            <a:lvl1pPr marL="342900" indent="-342900">
              <a:buFont typeface="Wingdings" charset="2"/>
              <a:buChar char="§"/>
              <a:defRPr sz="2400">
                <a:latin typeface="Arial"/>
                <a:cs typeface="Arial"/>
              </a:defRPr>
            </a:lvl1pPr>
            <a:lvl2pPr>
              <a:defRPr sz="2000">
                <a:latin typeface="Arial"/>
                <a:cs typeface="Arial"/>
              </a:defRPr>
            </a:lvl2pPr>
            <a:lvl3pPr marL="1143000" indent="-228600">
              <a:buFont typeface="Wingdings" charset="2"/>
              <a:buChar char="§"/>
              <a:defRPr sz="1800">
                <a:latin typeface="Arial"/>
                <a:cs typeface="Arial"/>
              </a:defRPr>
            </a:lvl3pPr>
            <a:lvl4pPr>
              <a:defRPr sz="16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6"/>
          <p:cNvSpPr txBox="1">
            <a:spLocks/>
          </p:cNvSpPr>
          <p:nvPr/>
        </p:nvSpPr>
        <p:spPr>
          <a:xfrm>
            <a:off x="5435847" y="6356351"/>
            <a:ext cx="1320307" cy="365125"/>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4B116A7-1BBE-0246-8B18-68B8A757ECD8}" type="slidenum">
              <a:rPr lang="en-US" sz="2400" smtClean="0">
                <a:solidFill>
                  <a:srgbClr val="000000"/>
                </a:solidFill>
              </a:rPr>
              <a:pPr algn="ctr"/>
              <a:t>‹#›</a:t>
            </a:fld>
            <a:endParaRPr lang="en-US" sz="2400" dirty="0">
              <a:solidFill>
                <a:srgbClr val="000000"/>
              </a:solidFill>
            </a:endParaRPr>
          </a:p>
        </p:txBody>
      </p:sp>
    </p:spTree>
    <p:extLst>
      <p:ext uri="{BB962C8B-B14F-4D97-AF65-F5344CB8AC3E}">
        <p14:creationId xmlns:p14="http://schemas.microsoft.com/office/powerpoint/2010/main" val="58960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ext &amp; diagram">
    <p:spTree>
      <p:nvGrpSpPr>
        <p:cNvPr id="1" name=""/>
        <p:cNvGrpSpPr/>
        <p:nvPr/>
      </p:nvGrpSpPr>
      <p:grpSpPr>
        <a:xfrm>
          <a:off x="0" y="0"/>
          <a:ext cx="0" cy="0"/>
          <a:chOff x="0" y="0"/>
          <a:chExt cx="0" cy="0"/>
        </a:xfrm>
      </p:grpSpPr>
      <p:sp>
        <p:nvSpPr>
          <p:cNvPr id="10" name="Picture Placeholder 2"/>
          <p:cNvSpPr>
            <a:spLocks noGrp="1"/>
          </p:cNvSpPr>
          <p:nvPr>
            <p:ph type="pic" idx="15"/>
          </p:nvPr>
        </p:nvSpPr>
        <p:spPr>
          <a:xfrm>
            <a:off x="4381704" y="1088126"/>
            <a:ext cx="7349104" cy="4743791"/>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 name="Title 1"/>
          <p:cNvSpPr>
            <a:spLocks noGrp="1"/>
          </p:cNvSpPr>
          <p:nvPr>
            <p:ph type="title" hasCustomPrompt="1"/>
          </p:nvPr>
        </p:nvSpPr>
        <p:spPr>
          <a:xfrm>
            <a:off x="609600" y="141897"/>
            <a:ext cx="10972800" cy="510825"/>
          </a:xfrm>
          <a:prstGeom prst="rect">
            <a:avLst/>
          </a:prstGeom>
        </p:spPr>
        <p:txBody>
          <a:bodyPr/>
          <a:lstStyle>
            <a:lvl1pPr algn="l">
              <a:defRPr sz="2400">
                <a:latin typeface="Arial Narrow"/>
                <a:cs typeface="Arial Narrow"/>
              </a:defRPr>
            </a:lvl1pPr>
          </a:lstStyle>
          <a:p>
            <a:r>
              <a:rPr lang="en-AU" dirty="0" smtClean="0"/>
              <a:t>CLICK TO EDIT MASTER TITLE STYLE</a:t>
            </a:r>
            <a:endParaRPr lang="en-US" dirty="0"/>
          </a:p>
        </p:txBody>
      </p:sp>
      <p:sp>
        <p:nvSpPr>
          <p:cNvPr id="9" name="Content Placeholder 2"/>
          <p:cNvSpPr>
            <a:spLocks noGrp="1"/>
          </p:cNvSpPr>
          <p:nvPr>
            <p:ph idx="14"/>
          </p:nvPr>
        </p:nvSpPr>
        <p:spPr>
          <a:xfrm>
            <a:off x="609600" y="1088126"/>
            <a:ext cx="3312888" cy="4743791"/>
          </a:xfrm>
          <a:prstGeom prst="rect">
            <a:avLst/>
          </a:prstGeom>
        </p:spPr>
        <p:txBody>
          <a:bodyPr/>
          <a:lstStyle>
            <a:lvl1pPr marL="342900" indent="-342900">
              <a:buFont typeface="Wingdings" charset="2"/>
              <a:buChar char="§"/>
              <a:defRPr sz="2400">
                <a:latin typeface="Arial"/>
                <a:cs typeface="Arial"/>
              </a:defRPr>
            </a:lvl1pPr>
            <a:lvl2pPr>
              <a:defRPr sz="2000"/>
            </a:lvl2pPr>
            <a:lvl3pPr marL="1143000" indent="-228600">
              <a:buFont typeface="Wingdings" charset="2"/>
              <a:buChar char="§"/>
              <a:defRPr sz="1800"/>
            </a:lvl3pPr>
            <a:lvl4pPr>
              <a:defRPr sz="1600"/>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6"/>
          <p:cNvSpPr txBox="1">
            <a:spLocks/>
          </p:cNvSpPr>
          <p:nvPr/>
        </p:nvSpPr>
        <p:spPr>
          <a:xfrm>
            <a:off x="5435847" y="6356351"/>
            <a:ext cx="1320307" cy="365125"/>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4B116A7-1BBE-0246-8B18-68B8A757ECD8}" type="slidenum">
              <a:rPr lang="en-US" sz="2400" smtClean="0">
                <a:solidFill>
                  <a:srgbClr val="000000"/>
                </a:solidFill>
              </a:rPr>
              <a:pPr algn="ctr"/>
              <a:t>‹#›</a:t>
            </a:fld>
            <a:endParaRPr lang="en-US" sz="2400" dirty="0">
              <a:solidFill>
                <a:srgbClr val="000000"/>
              </a:solidFill>
            </a:endParaRPr>
          </a:p>
        </p:txBody>
      </p:sp>
    </p:spTree>
    <p:extLst>
      <p:ext uri="{BB962C8B-B14F-4D97-AF65-F5344CB8AC3E}">
        <p14:creationId xmlns:p14="http://schemas.microsoft.com/office/powerpoint/2010/main" val="3937004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1" name="Picture Placeholder 2"/>
          <p:cNvSpPr>
            <a:spLocks noGrp="1"/>
          </p:cNvSpPr>
          <p:nvPr>
            <p:ph type="pic" idx="1"/>
          </p:nvPr>
        </p:nvSpPr>
        <p:spPr>
          <a:xfrm>
            <a:off x="679260" y="1031359"/>
            <a:ext cx="11051549" cy="4871506"/>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 name="Title 2"/>
          <p:cNvSpPr>
            <a:spLocks noGrp="1"/>
          </p:cNvSpPr>
          <p:nvPr>
            <p:ph type="title" hasCustomPrompt="1"/>
          </p:nvPr>
        </p:nvSpPr>
        <p:spPr>
          <a:xfrm>
            <a:off x="620809" y="141897"/>
            <a:ext cx="11110000" cy="487491"/>
          </a:xfrm>
          <a:prstGeom prst="rect">
            <a:avLst/>
          </a:prstGeom>
        </p:spPr>
        <p:txBody>
          <a:bodyPr/>
          <a:lstStyle>
            <a:lvl1pPr algn="l">
              <a:defRPr sz="2400">
                <a:latin typeface="Arial Narrow" charset="0"/>
                <a:ea typeface="Arial Narrow" charset="0"/>
                <a:cs typeface="Arial Narrow" charset="0"/>
              </a:defRPr>
            </a:lvl1pPr>
          </a:lstStyle>
          <a:p>
            <a:r>
              <a:rPr lang="en-AU" dirty="0" smtClean="0"/>
              <a:t>CLICK TO EDIT MASTER TITLE STYLE</a:t>
            </a:r>
            <a:endParaRPr lang="en-US" dirty="0"/>
          </a:p>
        </p:txBody>
      </p:sp>
      <p:sp>
        <p:nvSpPr>
          <p:cNvPr id="6" name="Slide Number Placeholder 6"/>
          <p:cNvSpPr txBox="1">
            <a:spLocks/>
          </p:cNvSpPr>
          <p:nvPr/>
        </p:nvSpPr>
        <p:spPr>
          <a:xfrm>
            <a:off x="5435847" y="6356351"/>
            <a:ext cx="1320307" cy="365125"/>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4B116A7-1BBE-0246-8B18-68B8A757ECD8}" type="slidenum">
              <a:rPr lang="en-US" sz="2400" smtClean="0">
                <a:solidFill>
                  <a:srgbClr val="000000"/>
                </a:solidFill>
              </a:rPr>
              <a:pPr algn="ctr"/>
              <a:t>‹#›</a:t>
            </a:fld>
            <a:endParaRPr lang="en-US" sz="2400" dirty="0">
              <a:solidFill>
                <a:srgbClr val="000000"/>
              </a:solidFill>
            </a:endParaRPr>
          </a:p>
        </p:txBody>
      </p:sp>
    </p:spTree>
    <p:extLst>
      <p:ext uri="{BB962C8B-B14F-4D97-AF65-F5344CB8AC3E}">
        <p14:creationId xmlns:p14="http://schemas.microsoft.com/office/powerpoint/2010/main" val="3216517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F4713ED-2513-4EC4-806C-81C5C28DDD28}" type="datetimeFigureOut">
              <a:rPr lang="en-AU" smtClean="0"/>
              <a:t>9/03/2018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002259-D38D-4AA2-A26C-9CA09E87E655}" type="slidenum">
              <a:rPr lang="en-AU" smtClean="0"/>
              <a:t>‹#›</a:t>
            </a:fld>
            <a:endParaRPr lang="en-AU"/>
          </a:p>
        </p:txBody>
      </p:sp>
    </p:spTree>
    <p:extLst>
      <p:ext uri="{BB962C8B-B14F-4D97-AF65-F5344CB8AC3E}">
        <p14:creationId xmlns:p14="http://schemas.microsoft.com/office/powerpoint/2010/main" val="101483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720" y="2130426"/>
            <a:ext cx="7136320" cy="1470025"/>
          </a:xfrm>
          <a:prstGeom prst="rect">
            <a:avLst/>
          </a:prstGeom>
        </p:spPr>
        <p:txBody>
          <a:bodyPr anchor="ctr"/>
          <a:lstStyle>
            <a:lvl1pPr algn="l">
              <a:defRPr sz="3000" baseline="0">
                <a:latin typeface="Arial Narrow"/>
                <a:cs typeface="Arial Narrow"/>
              </a:defRPr>
            </a:lvl1pPr>
          </a:lstStyle>
          <a:p>
            <a:r>
              <a:rPr lang="en-AU" dirty="0" smtClean="0"/>
              <a:t>TITLE PAGE (30pt Arial Narrow)</a:t>
            </a:r>
            <a:endParaRPr lang="en-US" dirty="0"/>
          </a:p>
        </p:txBody>
      </p:sp>
      <p:sp>
        <p:nvSpPr>
          <p:cNvPr id="3" name="Subtitle 2"/>
          <p:cNvSpPr>
            <a:spLocks noGrp="1"/>
          </p:cNvSpPr>
          <p:nvPr>
            <p:ph type="subTitle" idx="1" hasCustomPrompt="1"/>
          </p:nvPr>
        </p:nvSpPr>
        <p:spPr>
          <a:xfrm>
            <a:off x="365720" y="3613924"/>
            <a:ext cx="7136320" cy="633181"/>
          </a:xfrm>
          <a:prstGeom prst="rect">
            <a:avLst/>
          </a:prstGeom>
        </p:spPr>
        <p:txBody>
          <a:bodyPr anchor="ctr"/>
          <a:lstStyle>
            <a:lvl1pPr marL="0" indent="0" algn="l">
              <a:buNone/>
              <a:defRPr sz="1800">
                <a:solidFill>
                  <a:schemeClr val="bg1">
                    <a:lumMod val="50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SUB HEADLINE / PRESENTER (18pt Arial Narrow)</a:t>
            </a:r>
            <a:endParaRPr lang="en-US" dirty="0"/>
          </a:p>
        </p:txBody>
      </p:sp>
    </p:spTree>
    <p:extLst>
      <p:ext uri="{BB962C8B-B14F-4D97-AF65-F5344CB8AC3E}">
        <p14:creationId xmlns:p14="http://schemas.microsoft.com/office/powerpoint/2010/main" val="305349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F4713ED-2513-4EC4-806C-81C5C28DDD28}" type="datetimeFigureOut">
              <a:rPr lang="en-AU" smtClean="0"/>
              <a:t>9/03/2018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B002259-D38D-4AA2-A26C-9CA09E87E655}" type="slidenum">
              <a:rPr lang="en-AU" smtClean="0"/>
              <a:t>‹#›</a:t>
            </a:fld>
            <a:endParaRPr lang="en-AU"/>
          </a:p>
        </p:txBody>
      </p:sp>
    </p:spTree>
    <p:extLst>
      <p:ext uri="{BB962C8B-B14F-4D97-AF65-F5344CB8AC3E}">
        <p14:creationId xmlns:p14="http://schemas.microsoft.com/office/powerpoint/2010/main" val="223493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Break 2">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377993" y="2362515"/>
            <a:ext cx="7325545" cy="1470025"/>
          </a:xfrm>
          <a:prstGeom prst="rect">
            <a:avLst/>
          </a:prstGeom>
        </p:spPr>
        <p:txBody>
          <a:bodyPr anchor="ctr"/>
          <a:lstStyle>
            <a:lvl1pPr algn="l">
              <a:defRPr sz="2800">
                <a:latin typeface="Arial Narrow"/>
                <a:cs typeface="Arial Narrow"/>
              </a:defRPr>
            </a:lvl1pPr>
          </a:lstStyle>
          <a:p>
            <a:r>
              <a:rPr lang="en-US" sz="3000" dirty="0" smtClean="0">
                <a:solidFill>
                  <a:srgbClr val="000000"/>
                </a:solidFill>
                <a:latin typeface="Arial Narrow"/>
                <a:cs typeface="Arial Narrow"/>
              </a:rPr>
              <a:t>SECTION BREAK 2 </a:t>
            </a:r>
            <a:br>
              <a:rPr lang="en-US" sz="3000" dirty="0" smtClean="0">
                <a:solidFill>
                  <a:srgbClr val="000000"/>
                </a:solidFill>
                <a:latin typeface="Arial Narrow"/>
                <a:cs typeface="Arial Narrow"/>
              </a:rPr>
            </a:br>
            <a:r>
              <a:rPr lang="en-US" sz="3000" dirty="0" smtClean="0">
                <a:solidFill>
                  <a:srgbClr val="000000"/>
                </a:solidFill>
                <a:latin typeface="Arial Narrow"/>
                <a:cs typeface="Arial Narrow"/>
              </a:rPr>
              <a:t>(30pt Arial Narrow)</a:t>
            </a:r>
            <a:endParaRPr lang="en-US" sz="3000" dirty="0">
              <a:solidFill>
                <a:srgbClr val="000000"/>
              </a:solidFill>
              <a:latin typeface="Arial Narrow"/>
              <a:cs typeface="Arial Narrow"/>
            </a:endParaRPr>
          </a:p>
        </p:txBody>
      </p:sp>
    </p:spTree>
    <p:extLst>
      <p:ext uri="{BB962C8B-B14F-4D97-AF65-F5344CB8AC3E}">
        <p14:creationId xmlns:p14="http://schemas.microsoft.com/office/powerpoint/2010/main" val="2641311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720" y="2130426"/>
            <a:ext cx="7136320" cy="1470025"/>
          </a:xfrm>
          <a:prstGeom prst="rect">
            <a:avLst/>
          </a:prstGeom>
        </p:spPr>
        <p:txBody>
          <a:bodyPr anchor="ctr"/>
          <a:lstStyle>
            <a:lvl1pPr algn="l">
              <a:defRPr sz="3000" baseline="0">
                <a:latin typeface="Arial Narrow"/>
                <a:cs typeface="Arial Narrow"/>
              </a:defRPr>
            </a:lvl1pPr>
          </a:lstStyle>
          <a:p>
            <a:r>
              <a:rPr lang="en-AU" dirty="0" smtClean="0"/>
              <a:t>TITLE PAGE (30pt Arial Narrow)</a:t>
            </a:r>
            <a:endParaRPr lang="en-US" dirty="0"/>
          </a:p>
        </p:txBody>
      </p:sp>
      <p:sp>
        <p:nvSpPr>
          <p:cNvPr id="3" name="Subtitle 2"/>
          <p:cNvSpPr>
            <a:spLocks noGrp="1"/>
          </p:cNvSpPr>
          <p:nvPr>
            <p:ph type="subTitle" idx="1" hasCustomPrompt="1"/>
          </p:nvPr>
        </p:nvSpPr>
        <p:spPr>
          <a:xfrm>
            <a:off x="365720" y="3613924"/>
            <a:ext cx="7136320" cy="633181"/>
          </a:xfrm>
          <a:prstGeom prst="rect">
            <a:avLst/>
          </a:prstGeom>
        </p:spPr>
        <p:txBody>
          <a:bodyPr anchor="ctr"/>
          <a:lstStyle>
            <a:lvl1pPr marL="0" indent="0" algn="l">
              <a:buNone/>
              <a:defRPr sz="1800">
                <a:solidFill>
                  <a:schemeClr val="bg1">
                    <a:lumMod val="50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SUB HEADLINE / PRESENTER (18pt Arial Narrow)</a:t>
            </a:r>
            <a:endParaRPr lang="en-US" dirty="0"/>
          </a:p>
        </p:txBody>
      </p:sp>
    </p:spTree>
    <p:extLst>
      <p:ext uri="{BB962C8B-B14F-4D97-AF65-F5344CB8AC3E}">
        <p14:creationId xmlns:p14="http://schemas.microsoft.com/office/powerpoint/2010/main" val="49772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1D50F59-F8E0-4669-9D41-C741FA3E65AE}" type="datetimeFigureOut">
              <a:rPr lang="en-AU" smtClean="0">
                <a:solidFill>
                  <a:prstClr val="black"/>
                </a:solidFill>
              </a:rPr>
              <a:pPr/>
              <a:t>9/03/2018</a:t>
            </a:fld>
            <a:endParaRPr lang="en-AU">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79E2669-3798-4AD0-B487-234240EAA6AB}"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304292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Break 1">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59513" y="2582358"/>
            <a:ext cx="7101769" cy="1963182"/>
          </a:xfrm>
          <a:prstGeom prst="rect">
            <a:avLst/>
          </a:prstGeom>
        </p:spPr>
        <p:txBody>
          <a:bodyPr vert="horz" anchor="t"/>
          <a:lstStyle>
            <a:lvl1pPr marL="0" indent="0">
              <a:buNone/>
              <a:defRPr sz="3000" baseline="0">
                <a:solidFill>
                  <a:schemeClr val="bg1"/>
                </a:solidFill>
                <a:latin typeface="Arial Narrow"/>
                <a:cs typeface="Arial Narrow"/>
              </a:defRPr>
            </a:lvl1pPr>
          </a:lstStyle>
          <a:p>
            <a:pPr lvl="0"/>
            <a:r>
              <a:rPr lang="en-AU" dirty="0" smtClean="0"/>
              <a:t>SECTION BREAK 1 </a:t>
            </a:r>
            <a:br>
              <a:rPr lang="en-AU" dirty="0" smtClean="0"/>
            </a:br>
            <a:r>
              <a:rPr lang="en-AU" dirty="0" smtClean="0"/>
              <a:t>(30pt Arial Narrow)</a:t>
            </a:r>
          </a:p>
        </p:txBody>
      </p:sp>
    </p:spTree>
    <p:extLst>
      <p:ext uri="{BB962C8B-B14F-4D97-AF65-F5344CB8AC3E}">
        <p14:creationId xmlns:p14="http://schemas.microsoft.com/office/powerpoint/2010/main" val="1752485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720" y="2130426"/>
            <a:ext cx="7136320" cy="1470025"/>
          </a:xfrm>
          <a:prstGeom prst="rect">
            <a:avLst/>
          </a:prstGeom>
        </p:spPr>
        <p:txBody>
          <a:bodyPr anchor="ctr"/>
          <a:lstStyle>
            <a:lvl1pPr algn="l">
              <a:defRPr sz="3000" baseline="0">
                <a:latin typeface="Arial Narrow"/>
                <a:cs typeface="Arial Narrow"/>
              </a:defRPr>
            </a:lvl1pPr>
          </a:lstStyle>
          <a:p>
            <a:r>
              <a:rPr lang="en-AU" dirty="0" smtClean="0"/>
              <a:t>TITLE PAGE (30pt Arial Narrow)</a:t>
            </a:r>
            <a:endParaRPr lang="en-US" dirty="0"/>
          </a:p>
        </p:txBody>
      </p:sp>
      <p:sp>
        <p:nvSpPr>
          <p:cNvPr id="3" name="Subtitle 2"/>
          <p:cNvSpPr>
            <a:spLocks noGrp="1"/>
          </p:cNvSpPr>
          <p:nvPr>
            <p:ph type="subTitle" idx="1" hasCustomPrompt="1"/>
          </p:nvPr>
        </p:nvSpPr>
        <p:spPr>
          <a:xfrm>
            <a:off x="365720" y="3613924"/>
            <a:ext cx="7136320" cy="633181"/>
          </a:xfrm>
          <a:prstGeom prst="rect">
            <a:avLst/>
          </a:prstGeom>
        </p:spPr>
        <p:txBody>
          <a:bodyPr anchor="ctr"/>
          <a:lstStyle>
            <a:lvl1pPr marL="0" indent="0" algn="l">
              <a:buNone/>
              <a:defRPr sz="1800">
                <a:solidFill>
                  <a:schemeClr val="bg1">
                    <a:lumMod val="50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SUB HEADLINE / PRESENTER (18pt Arial Narrow)</a:t>
            </a:r>
            <a:endParaRPr lang="en-US" dirty="0"/>
          </a:p>
        </p:txBody>
      </p:sp>
    </p:spTree>
    <p:extLst>
      <p:ext uri="{BB962C8B-B14F-4D97-AF65-F5344CB8AC3E}">
        <p14:creationId xmlns:p14="http://schemas.microsoft.com/office/powerpoint/2010/main" val="1986289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Break 1">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59513" y="2582358"/>
            <a:ext cx="7101769" cy="1963182"/>
          </a:xfrm>
          <a:prstGeom prst="rect">
            <a:avLst/>
          </a:prstGeom>
        </p:spPr>
        <p:txBody>
          <a:bodyPr vert="horz" anchor="t"/>
          <a:lstStyle>
            <a:lvl1pPr marL="0" indent="0">
              <a:buNone/>
              <a:defRPr sz="3000" baseline="0">
                <a:solidFill>
                  <a:schemeClr val="bg1"/>
                </a:solidFill>
                <a:latin typeface="Arial Narrow"/>
                <a:cs typeface="Arial Narrow"/>
              </a:defRPr>
            </a:lvl1pPr>
          </a:lstStyle>
          <a:p>
            <a:pPr lvl="0"/>
            <a:r>
              <a:rPr lang="en-AU" dirty="0" smtClean="0"/>
              <a:t>SECTION BREAK 1 </a:t>
            </a:r>
            <a:br>
              <a:rPr lang="en-AU" dirty="0" smtClean="0"/>
            </a:br>
            <a:r>
              <a:rPr lang="en-AU" dirty="0" smtClean="0"/>
              <a:t>(30pt Arial Narrow)</a:t>
            </a:r>
          </a:p>
        </p:txBody>
      </p:sp>
    </p:spTree>
    <p:extLst>
      <p:ext uri="{BB962C8B-B14F-4D97-AF65-F5344CB8AC3E}">
        <p14:creationId xmlns:p14="http://schemas.microsoft.com/office/powerpoint/2010/main" val="3491263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2.xml"/><Relationship Id="rId7"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PT templates-1-standard-covers-3-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82230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PPT templates-1-standard-covers-3-6.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139593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PT templates-1-standard-covers-3-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8302977"/>
      </p:ext>
    </p:extLst>
  </p:cSld>
  <p:clrMap bg1="lt1" tx1="dk1" bg2="lt2" tx2="dk2" accent1="accent1" accent2="accent2" accent3="accent3" accent4="accent4" accent5="accent5" accent6="accent6" hlink="hlink" folHlink="folHlink"/>
  <p:sldLayoutIdLst>
    <p:sldLayoutId id="2147483669" r:id="rId1"/>
    <p:sldLayoutId id="2147483670"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PT templates-1-standard-covers-3-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3875527"/>
      </p:ext>
    </p:extLst>
  </p:cSld>
  <p:clrMap bg1="lt1" tx1="dk1" bg2="lt2" tx2="dk2" accent1="accent1" accent2="accent2" accent3="accent3" accent4="accent4" accent5="accent5" accent6="accent6" hlink="hlink" folHlink="folHlink"/>
  <p:sldLayoutIdLst>
    <p:sldLayoutId id="2147483672"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4B116A7-1BBE-0246-8B18-68B8A757ECD8}" type="slidenum">
              <a:rPr lang="en-US" smtClean="0">
                <a:solidFill>
                  <a:srgbClr val="000000">
                    <a:tint val="75000"/>
                  </a:srgbClr>
                </a:solidFill>
              </a:rPr>
              <a:pPr defTabSz="457200"/>
              <a:t>‹#›</a:t>
            </a:fld>
            <a:endParaRPr lang="en-US">
              <a:solidFill>
                <a:srgbClr val="000000">
                  <a:tint val="75000"/>
                </a:srgbClr>
              </a:solidFill>
            </a:endParaRPr>
          </a:p>
        </p:txBody>
      </p:sp>
      <p:pic>
        <p:nvPicPr>
          <p:cNvPr id="4" name="Picture 3" descr="PPT templates-1-standard-covers-3-1.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82133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3.xml"/><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70449"/>
            <a:ext cx="6881327" cy="4587551"/>
          </a:xfrm>
          <a:prstGeom prst="rect">
            <a:avLst/>
          </a:prstGeom>
        </p:spPr>
      </p:pic>
      <p:sp>
        <p:nvSpPr>
          <p:cNvPr id="2" name="Title 1"/>
          <p:cNvSpPr>
            <a:spLocks noGrp="1"/>
          </p:cNvSpPr>
          <p:nvPr>
            <p:ph type="ctrTitle"/>
          </p:nvPr>
        </p:nvSpPr>
        <p:spPr>
          <a:xfrm>
            <a:off x="3748877" y="-91331"/>
            <a:ext cx="8116078" cy="2443067"/>
          </a:xfrm>
        </p:spPr>
        <p:txBody>
          <a:bodyPr>
            <a:normAutofit/>
          </a:bodyPr>
          <a:lstStyle/>
          <a:p>
            <a:r>
              <a:rPr lang="en-AU" sz="4400" b="1" dirty="0" smtClean="0">
                <a:solidFill>
                  <a:schemeClr val="bg1"/>
                </a:solidFill>
              </a:rPr>
              <a:t>Authentic assessment as the cement of authentic learning in labs </a:t>
            </a:r>
            <a:endParaRPr lang="en-AU" sz="4400" b="1" dirty="0">
              <a:solidFill>
                <a:schemeClr val="bg1"/>
              </a:solidFill>
            </a:endParaRPr>
          </a:p>
        </p:txBody>
      </p:sp>
      <p:sp>
        <p:nvSpPr>
          <p:cNvPr id="3" name="Subtitle 2"/>
          <p:cNvSpPr>
            <a:spLocks noGrp="1"/>
          </p:cNvSpPr>
          <p:nvPr>
            <p:ph type="subTitle" idx="1"/>
          </p:nvPr>
        </p:nvSpPr>
        <p:spPr>
          <a:xfrm>
            <a:off x="7604450" y="3077968"/>
            <a:ext cx="4260506" cy="1655762"/>
          </a:xfrm>
        </p:spPr>
        <p:txBody>
          <a:bodyPr/>
          <a:lstStyle/>
          <a:p>
            <a:r>
              <a:rPr lang="en-AU" sz="2800" dirty="0" smtClean="0">
                <a:solidFill>
                  <a:schemeClr val="bg1"/>
                </a:solidFill>
              </a:rPr>
              <a:t>Dr. Angela Ziebell </a:t>
            </a:r>
            <a:endParaRPr lang="en-AU" sz="2800" dirty="0" smtClean="0">
              <a:solidFill>
                <a:schemeClr val="bg1"/>
              </a:solidFill>
            </a:endParaRPr>
          </a:p>
          <a:p>
            <a:r>
              <a:rPr lang="en-AU" sz="2800" dirty="0" err="1" smtClean="0">
                <a:solidFill>
                  <a:schemeClr val="bg1"/>
                </a:solidFill>
              </a:rPr>
              <a:t>Jue</a:t>
            </a:r>
            <a:r>
              <a:rPr lang="en-AU" sz="2800" dirty="0" smtClean="0">
                <a:solidFill>
                  <a:schemeClr val="bg1"/>
                </a:solidFill>
              </a:rPr>
              <a:t> Soo</a:t>
            </a:r>
            <a:endParaRPr lang="en-AU" sz="2800" dirty="0" smtClean="0">
              <a:solidFill>
                <a:schemeClr val="bg1"/>
              </a:solidFill>
            </a:endParaRPr>
          </a:p>
          <a:p>
            <a:r>
              <a:rPr lang="en-AU" sz="2800" dirty="0" smtClean="0">
                <a:solidFill>
                  <a:schemeClr val="bg1"/>
                </a:solidFill>
              </a:rPr>
              <a:t>Dr Stephen George-Williams</a:t>
            </a:r>
          </a:p>
          <a:p>
            <a:r>
              <a:rPr lang="en-AU" sz="2800" dirty="0" smtClean="0">
                <a:solidFill>
                  <a:schemeClr val="bg1"/>
                </a:solidFill>
              </a:rPr>
              <a:t>Dr Chris Thompson </a:t>
            </a:r>
          </a:p>
          <a:p>
            <a:r>
              <a:rPr lang="en-AU" sz="2800" dirty="0" smtClean="0">
                <a:solidFill>
                  <a:schemeClr val="bg1"/>
                </a:solidFill>
              </a:rPr>
              <a:t>Prof</a:t>
            </a:r>
            <a:r>
              <a:rPr lang="en-AU" sz="2800" dirty="0" smtClean="0">
                <a:solidFill>
                  <a:schemeClr val="bg1"/>
                </a:solidFill>
              </a:rPr>
              <a:t>. Tina Overton</a:t>
            </a:r>
            <a:endParaRPr lang="en-AU" sz="2800" dirty="0">
              <a:solidFill>
                <a:schemeClr val="bg1"/>
              </a:solidFill>
            </a:endParaRPr>
          </a:p>
        </p:txBody>
      </p:sp>
      <p:pic>
        <p:nvPicPr>
          <p:cNvPr id="5" name="Picture 4"/>
          <p:cNvPicPr>
            <a:picLocks noChangeAspect="1"/>
          </p:cNvPicPr>
          <p:nvPr/>
        </p:nvPicPr>
        <p:blipFill>
          <a:blip r:embed="rId4"/>
          <a:stretch>
            <a:fillRect/>
          </a:stretch>
        </p:blipFill>
        <p:spPr>
          <a:xfrm>
            <a:off x="7019073" y="5672364"/>
            <a:ext cx="5056716" cy="1185636"/>
          </a:xfrm>
          <a:prstGeom prst="rect">
            <a:avLst/>
          </a:prstGeom>
        </p:spPr>
      </p:pic>
    </p:spTree>
    <p:extLst>
      <p:ext uri="{BB962C8B-B14F-4D97-AF65-F5344CB8AC3E}">
        <p14:creationId xmlns:p14="http://schemas.microsoft.com/office/powerpoint/2010/main" val="2626732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268"/>
            <a:ext cx="10972800" cy="510825"/>
          </a:xfrm>
        </p:spPr>
        <p:txBody>
          <a:bodyPr/>
          <a:lstStyle/>
          <a:p>
            <a:r>
              <a:rPr lang="en-AU" sz="4400" dirty="0" smtClean="0"/>
              <a:t>Thanks</a:t>
            </a:r>
            <a:endParaRPr lang="en-AU" sz="4400" dirty="0"/>
          </a:p>
        </p:txBody>
      </p:sp>
      <p:sp>
        <p:nvSpPr>
          <p:cNvPr id="3" name="Content Placeholder 2"/>
          <p:cNvSpPr>
            <a:spLocks noGrp="1"/>
          </p:cNvSpPr>
          <p:nvPr>
            <p:ph sz="half" idx="1"/>
          </p:nvPr>
        </p:nvSpPr>
        <p:spPr>
          <a:xfrm>
            <a:off x="609599" y="1231261"/>
            <a:ext cx="6516415" cy="4525963"/>
          </a:xfrm>
        </p:spPr>
        <p:txBody>
          <a:bodyPr/>
          <a:lstStyle/>
          <a:p>
            <a:r>
              <a:rPr lang="en-AU" dirty="0" smtClean="0"/>
              <a:t>Monash Science Faculty for funding the “Transforming Laboratory Learning” project</a:t>
            </a:r>
          </a:p>
          <a:p>
            <a:r>
              <a:rPr lang="en-AU" dirty="0" smtClean="0"/>
              <a:t>The CERG group for </a:t>
            </a:r>
            <a:r>
              <a:rPr lang="en-AU" dirty="0" smtClean="0"/>
              <a:t>support</a:t>
            </a:r>
            <a:endParaRPr lang="en-AU" dirty="0" smtClean="0"/>
          </a:p>
        </p:txBody>
      </p:sp>
    </p:spTree>
    <p:extLst>
      <p:ext uri="{BB962C8B-B14F-4D97-AF65-F5344CB8AC3E}">
        <p14:creationId xmlns:p14="http://schemas.microsoft.com/office/powerpoint/2010/main" val="746301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AU" dirty="0"/>
          </a:p>
        </p:txBody>
      </p:sp>
      <p:graphicFrame>
        <p:nvGraphicFramePr>
          <p:cNvPr id="4" name="Diagram 3"/>
          <p:cNvGraphicFramePr/>
          <p:nvPr>
            <p:extLst>
              <p:ext uri="{D42A27DB-BD31-4B8C-83A1-F6EECF244321}">
                <p14:modId xmlns:p14="http://schemas.microsoft.com/office/powerpoint/2010/main" val="2214518443"/>
              </p:ext>
            </p:extLst>
          </p:nvPr>
        </p:nvGraphicFramePr>
        <p:xfrm>
          <a:off x="1109285" y="781431"/>
          <a:ext cx="1007812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idx="1"/>
          </p:nvPr>
        </p:nvSpPr>
        <p:spPr/>
        <p:txBody>
          <a:bodyPr/>
          <a:lstStyle/>
          <a:p>
            <a:pPr marL="0" indent="0">
              <a:buNone/>
            </a:pPr>
            <a:endParaRPr lang="en-AU" dirty="0"/>
          </a:p>
        </p:txBody>
      </p:sp>
      <p:sp>
        <p:nvSpPr>
          <p:cNvPr id="20" name="Rectangle 19"/>
          <p:cNvSpPr/>
          <p:nvPr/>
        </p:nvSpPr>
        <p:spPr>
          <a:xfrm>
            <a:off x="94661" y="3513066"/>
            <a:ext cx="11588620" cy="256722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1" name="TextBox 20"/>
          <p:cNvSpPr txBox="1"/>
          <p:nvPr/>
        </p:nvSpPr>
        <p:spPr>
          <a:xfrm>
            <a:off x="2294213" y="0"/>
            <a:ext cx="7708264" cy="769441"/>
          </a:xfrm>
          <a:prstGeom prst="rect">
            <a:avLst/>
          </a:prstGeom>
          <a:noFill/>
        </p:spPr>
        <p:txBody>
          <a:bodyPr wrap="none" rtlCol="0">
            <a:spAutoFit/>
          </a:bodyPr>
          <a:lstStyle/>
          <a:p>
            <a:r>
              <a:rPr lang="en-AU" sz="4400" dirty="0" smtClean="0"/>
              <a:t>Authentic learning &amp; assessment</a:t>
            </a:r>
            <a:endParaRPr lang="en-AU" sz="4400" dirty="0"/>
          </a:p>
        </p:txBody>
      </p:sp>
    </p:spTree>
    <p:extLst>
      <p:ext uri="{BB962C8B-B14F-4D97-AF65-F5344CB8AC3E}">
        <p14:creationId xmlns:p14="http://schemas.microsoft.com/office/powerpoint/2010/main" val="252491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1981200" y="1211284"/>
            <a:ext cx="8229600" cy="5009883"/>
          </a:xfrm>
        </p:spPr>
        <p:txBody>
          <a:bodyPr/>
          <a:lstStyle/>
          <a:p>
            <a:endParaRPr lang="en-AU" dirty="0" smtClean="0"/>
          </a:p>
          <a:p>
            <a:pPr marL="0" indent="0">
              <a:buNone/>
            </a:pPr>
            <a:endParaRPr lang="en-AU" dirty="0"/>
          </a:p>
        </p:txBody>
      </p:sp>
      <p:cxnSp>
        <p:nvCxnSpPr>
          <p:cNvPr id="22" name="Straight Arrow Connector 21"/>
          <p:cNvCxnSpPr/>
          <p:nvPr/>
        </p:nvCxnSpPr>
        <p:spPr>
          <a:xfrm>
            <a:off x="5962650" y="2137559"/>
            <a:ext cx="0" cy="3253839"/>
          </a:xfrm>
          <a:prstGeom prst="straightConnector1">
            <a:avLst/>
          </a:prstGeom>
          <a:ln>
            <a:solidFill>
              <a:schemeClr val="tx2">
                <a:lumMod val="75000"/>
              </a:schemeClr>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flipH="1">
            <a:off x="4202752" y="3764477"/>
            <a:ext cx="3519797" cy="0"/>
          </a:xfrm>
          <a:prstGeom prst="straightConnector1">
            <a:avLst/>
          </a:prstGeom>
          <a:ln>
            <a:solidFill>
              <a:schemeClr val="tx2">
                <a:lumMod val="75000"/>
              </a:schemeClr>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25" name="TextBox 24"/>
          <p:cNvSpPr txBox="1"/>
          <p:nvPr/>
        </p:nvSpPr>
        <p:spPr>
          <a:xfrm>
            <a:off x="7865424" y="3503221"/>
            <a:ext cx="2212027" cy="707886"/>
          </a:xfrm>
          <a:prstGeom prst="rect">
            <a:avLst/>
          </a:prstGeom>
          <a:noFill/>
        </p:spPr>
        <p:txBody>
          <a:bodyPr wrap="square" rtlCol="0">
            <a:spAutoFit/>
          </a:bodyPr>
          <a:lstStyle/>
          <a:p>
            <a:r>
              <a:rPr lang="en-AU" sz="2000" dirty="0">
                <a:solidFill>
                  <a:schemeClr val="tx2">
                    <a:lumMod val="75000"/>
                  </a:schemeClr>
                </a:solidFill>
              </a:rPr>
              <a:t>Teacher centred: knowledge</a:t>
            </a:r>
          </a:p>
        </p:txBody>
      </p:sp>
      <p:sp>
        <p:nvSpPr>
          <p:cNvPr id="26" name="TextBox 25"/>
          <p:cNvSpPr txBox="1"/>
          <p:nvPr/>
        </p:nvSpPr>
        <p:spPr>
          <a:xfrm>
            <a:off x="2299979" y="3441311"/>
            <a:ext cx="2030680" cy="707886"/>
          </a:xfrm>
          <a:prstGeom prst="rect">
            <a:avLst/>
          </a:prstGeom>
          <a:noFill/>
        </p:spPr>
        <p:txBody>
          <a:bodyPr wrap="square" rtlCol="0">
            <a:spAutoFit/>
          </a:bodyPr>
          <a:lstStyle/>
          <a:p>
            <a:r>
              <a:rPr lang="en-AU" sz="2000" dirty="0">
                <a:solidFill>
                  <a:schemeClr val="tx2">
                    <a:lumMod val="75000"/>
                  </a:schemeClr>
                </a:solidFill>
              </a:rPr>
              <a:t>Student centred: skills</a:t>
            </a:r>
          </a:p>
        </p:txBody>
      </p:sp>
      <p:sp>
        <p:nvSpPr>
          <p:cNvPr id="27" name="TextBox 26"/>
          <p:cNvSpPr txBox="1"/>
          <p:nvPr/>
        </p:nvSpPr>
        <p:spPr>
          <a:xfrm>
            <a:off x="4835051" y="1606872"/>
            <a:ext cx="2521899" cy="400110"/>
          </a:xfrm>
          <a:prstGeom prst="rect">
            <a:avLst/>
          </a:prstGeom>
          <a:noFill/>
        </p:spPr>
        <p:txBody>
          <a:bodyPr wrap="square" rtlCol="0">
            <a:spAutoFit/>
          </a:bodyPr>
          <a:lstStyle/>
          <a:p>
            <a:r>
              <a:rPr lang="en-AU" sz="2000" dirty="0">
                <a:solidFill>
                  <a:schemeClr val="tx2">
                    <a:lumMod val="75000"/>
                  </a:schemeClr>
                </a:solidFill>
              </a:rPr>
              <a:t>Professional context</a:t>
            </a:r>
          </a:p>
        </p:txBody>
      </p:sp>
      <p:sp>
        <p:nvSpPr>
          <p:cNvPr id="28" name="TextBox 27"/>
          <p:cNvSpPr txBox="1"/>
          <p:nvPr/>
        </p:nvSpPr>
        <p:spPr>
          <a:xfrm>
            <a:off x="5402531" y="5483116"/>
            <a:ext cx="2212027" cy="400110"/>
          </a:xfrm>
          <a:prstGeom prst="rect">
            <a:avLst/>
          </a:prstGeom>
          <a:noFill/>
        </p:spPr>
        <p:txBody>
          <a:bodyPr wrap="square" rtlCol="0">
            <a:spAutoFit/>
          </a:bodyPr>
          <a:lstStyle/>
          <a:p>
            <a:r>
              <a:rPr lang="en-AU" sz="2000" dirty="0">
                <a:solidFill>
                  <a:schemeClr val="tx2">
                    <a:lumMod val="75000"/>
                  </a:schemeClr>
                </a:solidFill>
              </a:rPr>
              <a:t>Academic</a:t>
            </a:r>
          </a:p>
        </p:txBody>
      </p:sp>
      <p:sp>
        <p:nvSpPr>
          <p:cNvPr id="29" name="TextBox 28"/>
          <p:cNvSpPr txBox="1"/>
          <p:nvPr/>
        </p:nvSpPr>
        <p:spPr>
          <a:xfrm rot="16200000">
            <a:off x="963134" y="3400484"/>
            <a:ext cx="2212027" cy="461665"/>
          </a:xfrm>
          <a:prstGeom prst="rect">
            <a:avLst/>
          </a:prstGeom>
          <a:noFill/>
        </p:spPr>
        <p:txBody>
          <a:bodyPr wrap="square" rtlCol="0">
            <a:spAutoFit/>
          </a:bodyPr>
          <a:lstStyle/>
          <a:p>
            <a:r>
              <a:rPr lang="en-AU" sz="2400" b="1" dirty="0">
                <a:solidFill>
                  <a:schemeClr val="tx2">
                    <a:lumMod val="75000"/>
                  </a:schemeClr>
                </a:solidFill>
              </a:rPr>
              <a:t>T&amp;L ACTIVITIES</a:t>
            </a:r>
          </a:p>
        </p:txBody>
      </p:sp>
      <p:sp>
        <p:nvSpPr>
          <p:cNvPr id="30" name="TextBox 29"/>
          <p:cNvSpPr txBox="1"/>
          <p:nvPr/>
        </p:nvSpPr>
        <p:spPr>
          <a:xfrm>
            <a:off x="4657478" y="1176293"/>
            <a:ext cx="3516705" cy="461665"/>
          </a:xfrm>
          <a:prstGeom prst="rect">
            <a:avLst/>
          </a:prstGeom>
          <a:noFill/>
        </p:spPr>
        <p:txBody>
          <a:bodyPr wrap="square" rtlCol="0">
            <a:spAutoFit/>
          </a:bodyPr>
          <a:lstStyle/>
          <a:p>
            <a:r>
              <a:rPr lang="en-AU" sz="2400" b="1" dirty="0">
                <a:solidFill>
                  <a:schemeClr val="tx2">
                    <a:lumMod val="75000"/>
                  </a:schemeClr>
                </a:solidFill>
              </a:rPr>
              <a:t>ASSESSMENT TASKS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765" y="4649748"/>
            <a:ext cx="4835464" cy="2217866"/>
          </a:xfrm>
          <a:prstGeom prst="rect">
            <a:avLst/>
          </a:prstGeom>
        </p:spPr>
      </p:pic>
      <p:sp>
        <p:nvSpPr>
          <p:cNvPr id="4" name="TextBox 3"/>
          <p:cNvSpPr txBox="1"/>
          <p:nvPr/>
        </p:nvSpPr>
        <p:spPr>
          <a:xfrm>
            <a:off x="599090" y="-93699"/>
            <a:ext cx="5108643" cy="769441"/>
          </a:xfrm>
          <a:prstGeom prst="rect">
            <a:avLst/>
          </a:prstGeom>
          <a:noFill/>
        </p:spPr>
        <p:txBody>
          <a:bodyPr wrap="none" rtlCol="0">
            <a:spAutoFit/>
          </a:bodyPr>
          <a:lstStyle/>
          <a:p>
            <a:r>
              <a:rPr lang="en-AU" sz="4400" dirty="0" smtClean="0"/>
              <a:t>Mapping authenticity</a:t>
            </a:r>
            <a:endParaRPr lang="en-AU" sz="4400" dirty="0"/>
          </a:p>
        </p:txBody>
      </p:sp>
      <p:sp>
        <p:nvSpPr>
          <p:cNvPr id="14" name="TextBox 13"/>
          <p:cNvSpPr txBox="1"/>
          <p:nvPr/>
        </p:nvSpPr>
        <p:spPr>
          <a:xfrm>
            <a:off x="6745370" y="2427236"/>
            <a:ext cx="1223159" cy="584775"/>
          </a:xfrm>
          <a:prstGeom prst="rect">
            <a:avLst/>
          </a:prstGeom>
          <a:noFill/>
        </p:spPr>
        <p:txBody>
          <a:bodyPr wrap="square" rtlCol="0">
            <a:spAutoFit/>
          </a:bodyPr>
          <a:lstStyle/>
          <a:p>
            <a:r>
              <a:rPr lang="en-AU" sz="3200" dirty="0">
                <a:solidFill>
                  <a:schemeClr val="accent2"/>
                </a:solidFill>
              </a:rPr>
              <a:t>x</a:t>
            </a:r>
          </a:p>
        </p:txBody>
      </p:sp>
      <p:sp>
        <p:nvSpPr>
          <p:cNvPr id="5" name="TextBox 4"/>
          <p:cNvSpPr txBox="1"/>
          <p:nvPr/>
        </p:nvSpPr>
        <p:spPr>
          <a:xfrm>
            <a:off x="4468104" y="6266960"/>
            <a:ext cx="6801349" cy="523220"/>
          </a:xfrm>
          <a:prstGeom prst="rect">
            <a:avLst/>
          </a:prstGeom>
          <a:noFill/>
        </p:spPr>
        <p:txBody>
          <a:bodyPr wrap="none" rtlCol="0">
            <a:spAutoFit/>
          </a:bodyPr>
          <a:lstStyle/>
          <a:p>
            <a:r>
              <a:rPr lang="en-US" sz="1400" dirty="0" err="1" smtClean="0"/>
              <a:t>Lemanski</a:t>
            </a:r>
            <a:r>
              <a:rPr lang="en-US" sz="1400" dirty="0" smtClean="0"/>
              <a:t> and </a:t>
            </a:r>
            <a:r>
              <a:rPr lang="en-US" sz="1400" dirty="0"/>
              <a:t>Overton , (2016),"The development of mapping tool for work-based learning</a:t>
            </a:r>
          </a:p>
          <a:p>
            <a:r>
              <a:rPr lang="en-US" sz="1400" dirty="0"/>
              <a:t>activities", Higher Education, Skills and Work-Based Learning, Vol. 6 </a:t>
            </a:r>
            <a:r>
              <a:rPr lang="en-US" sz="1400" dirty="0" err="1"/>
              <a:t>Iss</a:t>
            </a:r>
            <a:r>
              <a:rPr lang="en-US" sz="1400" dirty="0"/>
              <a:t> 3 pp. 277 - 287</a:t>
            </a:r>
            <a:endParaRPr lang="en-AU" sz="1400" dirty="0"/>
          </a:p>
        </p:txBody>
      </p:sp>
      <p:sp>
        <p:nvSpPr>
          <p:cNvPr id="8" name="12-Point Star 7"/>
          <p:cNvSpPr/>
          <p:nvPr/>
        </p:nvSpPr>
        <p:spPr>
          <a:xfrm>
            <a:off x="8561584" y="170422"/>
            <a:ext cx="3287068" cy="3287006"/>
          </a:xfrm>
          <a:prstGeom prst="star12">
            <a:avLst/>
          </a:prstGeom>
          <a:gradFill>
            <a:gsLst>
              <a:gs pos="0">
                <a:schemeClr val="accent5"/>
              </a:gs>
              <a:gs pos="100000">
                <a:schemeClr val="tx2"/>
              </a:gs>
            </a:gsLst>
          </a:gradFill>
          <a:ln>
            <a:solidFill>
              <a:schemeClr val="tx2">
                <a:lumMod val="50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800" b="1" dirty="0"/>
              <a:t>U</a:t>
            </a:r>
            <a:r>
              <a:rPr lang="en-AU" sz="2800" b="1" dirty="0" smtClean="0"/>
              <a:t>seful </a:t>
            </a:r>
            <a:r>
              <a:rPr lang="en-AU" sz="2800" b="1" dirty="0"/>
              <a:t>in informing the design of the lab</a:t>
            </a:r>
          </a:p>
        </p:txBody>
      </p:sp>
    </p:spTree>
    <p:extLst>
      <p:ext uri="{BB962C8B-B14F-4D97-AF65-F5344CB8AC3E}">
        <p14:creationId xmlns:p14="http://schemas.microsoft.com/office/powerpoint/2010/main" val="109810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3580" y="3397744"/>
            <a:ext cx="6979920" cy="3489960"/>
          </a:xfrm>
          <a:prstGeom prst="rect">
            <a:avLst/>
          </a:prstGeom>
        </p:spPr>
      </p:pic>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758190" y="1113966"/>
            <a:ext cx="8845296" cy="4525963"/>
          </a:xfrm>
        </p:spPr>
        <p:txBody>
          <a:bodyPr/>
          <a:lstStyle/>
          <a:p>
            <a:r>
              <a:rPr lang="en-AU" dirty="0" smtClean="0"/>
              <a:t>Assessment must be aligned to instruction </a:t>
            </a:r>
            <a:r>
              <a:rPr lang="en-AU" sz="1800" dirty="0"/>
              <a:t>(Biggs, 1994)</a:t>
            </a:r>
          </a:p>
          <a:p>
            <a:r>
              <a:rPr lang="en-AU" dirty="0" smtClean="0"/>
              <a:t>Students demonstrate competencies through significant and meaningful tasks </a:t>
            </a:r>
            <a:r>
              <a:rPr lang="en-AU" sz="1600" dirty="0"/>
              <a:t>(Wiggins, 1993</a:t>
            </a:r>
            <a:r>
              <a:rPr lang="en-AU" sz="1600" dirty="0" smtClean="0"/>
              <a:t>)</a:t>
            </a:r>
          </a:p>
          <a:p>
            <a:endParaRPr lang="en-AU" sz="1600" dirty="0"/>
          </a:p>
          <a:p>
            <a:r>
              <a:rPr lang="en-AU" dirty="0" smtClean="0"/>
              <a:t>Authenticity is subjective. Must be perceived as authentic to students to influence learning </a:t>
            </a:r>
          </a:p>
          <a:p>
            <a:r>
              <a:rPr lang="en-AU" dirty="0" smtClean="0"/>
              <a:t>Task mimics professional role</a:t>
            </a:r>
          </a:p>
          <a:p>
            <a:endParaRPr lang="en-AU" dirty="0"/>
          </a:p>
          <a:p>
            <a:r>
              <a:rPr lang="en-AU" dirty="0" smtClean="0"/>
              <a:t>Teaching staff must be on board</a:t>
            </a:r>
            <a:endParaRPr lang="en-AU" dirty="0"/>
          </a:p>
        </p:txBody>
      </p:sp>
      <p:sp>
        <p:nvSpPr>
          <p:cNvPr id="6" name="TextBox 5"/>
          <p:cNvSpPr txBox="1"/>
          <p:nvPr/>
        </p:nvSpPr>
        <p:spPr>
          <a:xfrm>
            <a:off x="578498" y="-27993"/>
            <a:ext cx="6007927" cy="769441"/>
          </a:xfrm>
          <a:prstGeom prst="rect">
            <a:avLst/>
          </a:prstGeom>
          <a:noFill/>
        </p:spPr>
        <p:txBody>
          <a:bodyPr wrap="none" rtlCol="0">
            <a:spAutoFit/>
          </a:bodyPr>
          <a:lstStyle/>
          <a:p>
            <a:r>
              <a:rPr lang="en-AU" sz="4400" dirty="0" smtClean="0"/>
              <a:t> Principles of authenticity</a:t>
            </a:r>
            <a:endParaRPr lang="en-AU" sz="4400" dirty="0"/>
          </a:p>
        </p:txBody>
      </p:sp>
    </p:spTree>
    <p:extLst>
      <p:ext uri="{BB962C8B-B14F-4D97-AF65-F5344CB8AC3E}">
        <p14:creationId xmlns:p14="http://schemas.microsoft.com/office/powerpoint/2010/main" val="291398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0" y="-4897"/>
            <a:ext cx="11921490" cy="510825"/>
          </a:xfrm>
        </p:spPr>
        <p:txBody>
          <a:bodyPr/>
          <a:lstStyle/>
          <a:p>
            <a:r>
              <a:rPr lang="en-AU" sz="4400" dirty="0" smtClean="0"/>
              <a:t>From </a:t>
            </a:r>
            <a:r>
              <a:rPr lang="en-AU" sz="4400" dirty="0" err="1" smtClean="0"/>
              <a:t>Claisen</a:t>
            </a:r>
            <a:r>
              <a:rPr lang="en-AU" sz="4400" dirty="0" smtClean="0"/>
              <a:t>-Schmidt synthesis to developing sunscreen</a:t>
            </a:r>
            <a:endParaRPr lang="en-AU" sz="4400" dirty="0"/>
          </a:p>
        </p:txBody>
      </p:sp>
      <p:sp>
        <p:nvSpPr>
          <p:cNvPr id="3" name="Content Placeholder 2"/>
          <p:cNvSpPr>
            <a:spLocks noGrp="1"/>
          </p:cNvSpPr>
          <p:nvPr>
            <p:ph sz="half" idx="1"/>
          </p:nvPr>
        </p:nvSpPr>
        <p:spPr>
          <a:xfrm>
            <a:off x="609600" y="1231261"/>
            <a:ext cx="8648700" cy="4525963"/>
          </a:xfrm>
        </p:spPr>
        <p:txBody>
          <a:bodyPr/>
          <a:lstStyle/>
          <a:p>
            <a:r>
              <a:rPr lang="en-AU" dirty="0" smtClean="0"/>
              <a:t>Traditional lab that worked well chemically (2</a:t>
            </a:r>
            <a:r>
              <a:rPr lang="en-AU" baseline="30000" dirty="0" smtClean="0"/>
              <a:t>nd</a:t>
            </a:r>
            <a:r>
              <a:rPr lang="en-AU" dirty="0" smtClean="0"/>
              <a:t> year)</a:t>
            </a:r>
          </a:p>
          <a:p>
            <a:r>
              <a:rPr lang="en-AU" dirty="0" smtClean="0"/>
              <a:t>Found a context and industrial partner</a:t>
            </a:r>
          </a:p>
          <a:p>
            <a:endParaRPr lang="en-AU" dirty="0" smtClean="0"/>
          </a:p>
          <a:p>
            <a:r>
              <a:rPr lang="en-AU" dirty="0" smtClean="0"/>
              <a:t>Alter to teams, members make related compounds</a:t>
            </a:r>
          </a:p>
          <a:p>
            <a:r>
              <a:rPr lang="en-AU" dirty="0" smtClean="0"/>
              <a:t>Directly assess properties</a:t>
            </a:r>
          </a:p>
          <a:p>
            <a:endParaRPr lang="en-AU" dirty="0"/>
          </a:p>
          <a:p>
            <a:r>
              <a:rPr lang="en-AU" dirty="0" smtClean="0"/>
              <a:t>Executive summary as part of the assessment</a:t>
            </a:r>
          </a:p>
          <a:p>
            <a:endParaRPr lang="en-AU" dirty="0" smtClean="0"/>
          </a:p>
          <a:p>
            <a:endParaRPr lang="en-AU"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1222" y="3670808"/>
            <a:ext cx="4780788" cy="318719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8322" y="5753100"/>
            <a:ext cx="4152900" cy="11049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7618" y="793999"/>
            <a:ext cx="1265720" cy="2811492"/>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2607873549"/>
              </p:ext>
            </p:extLst>
          </p:nvPr>
        </p:nvGraphicFramePr>
        <p:xfrm>
          <a:off x="526612" y="4583132"/>
          <a:ext cx="4139981" cy="1369664"/>
        </p:xfrm>
        <a:graphic>
          <a:graphicData uri="http://schemas.openxmlformats.org/presentationml/2006/ole">
            <mc:AlternateContent xmlns:mc="http://schemas.openxmlformats.org/markup-compatibility/2006">
              <mc:Choice xmlns:v="urn:schemas-microsoft-com:vml" Requires="v">
                <p:oleObj spid="_x0000_s1030" name="CS ChemDraw Drawing" r:id="rId7" imgW="2121300" imgH="701136" progId="ChemDraw.Document.6.0">
                  <p:embed/>
                </p:oleObj>
              </mc:Choice>
              <mc:Fallback>
                <p:oleObj name="CS ChemDraw Drawing" r:id="rId7" imgW="2121300" imgH="701136" progId="ChemDraw.Document.6.0">
                  <p:embed/>
                  <p:pic>
                    <p:nvPicPr>
                      <p:cNvPr id="0" name=""/>
                      <p:cNvPicPr/>
                      <p:nvPr/>
                    </p:nvPicPr>
                    <p:blipFill>
                      <a:blip r:embed="rId8"/>
                      <a:stretch>
                        <a:fillRect/>
                      </a:stretch>
                    </p:blipFill>
                    <p:spPr>
                      <a:xfrm>
                        <a:off x="526612" y="4583132"/>
                        <a:ext cx="4139981" cy="1369664"/>
                      </a:xfrm>
                      <a:prstGeom prst="rect">
                        <a:avLst/>
                      </a:prstGeom>
                    </p:spPr>
                  </p:pic>
                </p:oleObj>
              </mc:Fallback>
            </mc:AlternateContent>
          </a:graphicData>
        </a:graphic>
      </p:graphicFrame>
    </p:spTree>
    <p:extLst>
      <p:ext uri="{BB962C8B-B14F-4D97-AF65-F5344CB8AC3E}">
        <p14:creationId xmlns:p14="http://schemas.microsoft.com/office/powerpoint/2010/main" val="396299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sz="4800" b="1" dirty="0"/>
          </a:p>
        </p:txBody>
      </p:sp>
      <p:sp>
        <p:nvSpPr>
          <p:cNvPr id="3" name="Content Placeholder 2"/>
          <p:cNvSpPr>
            <a:spLocks noGrp="1"/>
          </p:cNvSpPr>
          <p:nvPr>
            <p:ph idx="1"/>
          </p:nvPr>
        </p:nvSpPr>
        <p:spPr/>
        <p:txBody>
          <a:bodyPr/>
          <a:lstStyle/>
          <a:p>
            <a:endParaRPr lang="en-AU" dirty="0"/>
          </a:p>
        </p:txBody>
      </p:sp>
      <p:sp>
        <p:nvSpPr>
          <p:cNvPr id="4" name="Footer Placeholder 3"/>
          <p:cNvSpPr>
            <a:spLocks noGrp="1"/>
          </p:cNvSpPr>
          <p:nvPr>
            <p:ph type="ftr" sz="quarter" idx="11"/>
          </p:nvPr>
        </p:nvSpPr>
        <p:spPr/>
        <p:txBody>
          <a:bodyPr/>
          <a:lstStyle/>
          <a:p>
            <a:endParaRPr lang="en-AU"/>
          </a:p>
        </p:txBody>
      </p:sp>
      <p:sp>
        <p:nvSpPr>
          <p:cNvPr id="5" name="TextBox 4"/>
          <p:cNvSpPr txBox="1"/>
          <p:nvPr/>
        </p:nvSpPr>
        <p:spPr>
          <a:xfrm>
            <a:off x="796065" y="1549101"/>
            <a:ext cx="9993855" cy="3046988"/>
          </a:xfrm>
          <a:prstGeom prst="rect">
            <a:avLst/>
          </a:prstGeom>
          <a:noFill/>
        </p:spPr>
        <p:txBody>
          <a:bodyPr wrap="square" rtlCol="0">
            <a:spAutoFit/>
          </a:bodyPr>
          <a:lstStyle/>
          <a:p>
            <a:r>
              <a:rPr lang="en-AU" sz="2400" dirty="0" smtClean="0"/>
              <a:t>“The focus on the economics of chemistry, with particular regards to corporate profiteering, was horrible”</a:t>
            </a:r>
          </a:p>
          <a:p>
            <a:endParaRPr lang="en-AU" sz="2400" dirty="0" smtClean="0"/>
          </a:p>
          <a:p>
            <a:r>
              <a:rPr lang="en-AU" sz="2400" dirty="0" smtClean="0"/>
              <a:t>“the actual use of the product in protecting human health made secondary”</a:t>
            </a:r>
          </a:p>
          <a:p>
            <a:endParaRPr lang="en-AU" sz="2400" dirty="0" smtClean="0"/>
          </a:p>
          <a:p>
            <a:r>
              <a:rPr lang="en-AU" sz="2400" dirty="0" smtClean="0"/>
              <a:t>“this is a corruption of science…though I realise Monash probably doesn’t care given the corporate funding it surely receives.”</a:t>
            </a:r>
          </a:p>
          <a:p>
            <a:endParaRPr lang="en-AU" sz="2400" dirty="0"/>
          </a:p>
        </p:txBody>
      </p:sp>
      <p:sp>
        <p:nvSpPr>
          <p:cNvPr id="6" name="TextBox 5"/>
          <p:cNvSpPr txBox="1"/>
          <p:nvPr/>
        </p:nvSpPr>
        <p:spPr>
          <a:xfrm>
            <a:off x="1011219" y="-10758"/>
            <a:ext cx="8744381" cy="769441"/>
          </a:xfrm>
          <a:prstGeom prst="rect">
            <a:avLst/>
          </a:prstGeom>
          <a:noFill/>
        </p:spPr>
        <p:txBody>
          <a:bodyPr wrap="none" rtlCol="0">
            <a:spAutoFit/>
          </a:bodyPr>
          <a:lstStyle/>
          <a:p>
            <a:r>
              <a:rPr lang="en-AU" sz="4400" dirty="0" smtClean="0"/>
              <a:t>Not everyone appreciates the change</a:t>
            </a:r>
            <a:endParaRPr lang="en-AU" sz="4400" dirty="0"/>
          </a:p>
        </p:txBody>
      </p:sp>
      <p:sp>
        <p:nvSpPr>
          <p:cNvPr id="7" name="TextBox 6"/>
          <p:cNvSpPr txBox="1"/>
          <p:nvPr/>
        </p:nvSpPr>
        <p:spPr>
          <a:xfrm>
            <a:off x="4550485" y="3980330"/>
            <a:ext cx="7638649" cy="3154710"/>
          </a:xfrm>
          <a:prstGeom prst="rect">
            <a:avLst/>
          </a:prstGeom>
          <a:noFill/>
          <a:ln>
            <a:noFill/>
          </a:ln>
        </p:spPr>
        <p:txBody>
          <a:bodyPr wrap="square" rtlCol="0">
            <a:spAutoFit/>
          </a:bodyPr>
          <a:lstStyle/>
          <a:p>
            <a:r>
              <a:rPr lang="en-AU" sz="199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AU" sz="199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70472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085"/>
            <a:ext cx="10972800" cy="510825"/>
          </a:xfrm>
        </p:spPr>
        <p:txBody>
          <a:bodyPr/>
          <a:lstStyle/>
          <a:p>
            <a:r>
              <a:rPr lang="en-AU" sz="4400" dirty="0" smtClean="0"/>
              <a:t>Importance of writing assistance</a:t>
            </a:r>
            <a:endParaRPr lang="en-AU" sz="4400" dirty="0"/>
          </a:p>
        </p:txBody>
      </p:sp>
      <p:sp>
        <p:nvSpPr>
          <p:cNvPr id="3" name="Content Placeholder 2"/>
          <p:cNvSpPr>
            <a:spLocks noGrp="1"/>
          </p:cNvSpPr>
          <p:nvPr>
            <p:ph sz="half" idx="1"/>
          </p:nvPr>
        </p:nvSpPr>
        <p:spPr/>
        <p:txBody>
          <a:bodyPr/>
          <a:lstStyle/>
          <a:p>
            <a:pPr marL="0" indent="0">
              <a:buNone/>
            </a:pPr>
            <a:r>
              <a:rPr lang="en-AU" dirty="0" smtClean="0"/>
              <a:t>Sunscreen </a:t>
            </a:r>
            <a:r>
              <a:rPr lang="en-AU" dirty="0" err="1" smtClean="0"/>
              <a:t>prac</a:t>
            </a:r>
            <a:r>
              <a:rPr lang="en-AU" dirty="0" smtClean="0"/>
              <a:t> </a:t>
            </a:r>
          </a:p>
          <a:p>
            <a:r>
              <a:rPr lang="en-AU" dirty="0" smtClean="0"/>
              <a:t>Instructions</a:t>
            </a:r>
          </a:p>
          <a:p>
            <a:endParaRPr lang="en-AU" dirty="0"/>
          </a:p>
          <a:p>
            <a:endParaRPr lang="en-AU" dirty="0" smtClean="0"/>
          </a:p>
          <a:p>
            <a:endParaRPr lang="en-AU" dirty="0" smtClean="0"/>
          </a:p>
          <a:p>
            <a:r>
              <a:rPr lang="en-AU" dirty="0" smtClean="0"/>
              <a:t>Mixed results</a:t>
            </a:r>
          </a:p>
          <a:p>
            <a:r>
              <a:rPr lang="en-AU" dirty="0" smtClean="0"/>
              <a:t>Plenty of great reports but missed the mark</a:t>
            </a:r>
            <a:endParaRPr lang="en-AU" dirty="0"/>
          </a:p>
        </p:txBody>
      </p:sp>
      <p:sp>
        <p:nvSpPr>
          <p:cNvPr id="4" name="Content Placeholder 3"/>
          <p:cNvSpPr>
            <a:spLocks noGrp="1"/>
          </p:cNvSpPr>
          <p:nvPr>
            <p:ph sz="half" idx="2"/>
          </p:nvPr>
        </p:nvSpPr>
        <p:spPr>
          <a:xfrm>
            <a:off x="6197600" y="1231261"/>
            <a:ext cx="5384800" cy="5426017"/>
          </a:xfrm>
        </p:spPr>
        <p:txBody>
          <a:bodyPr/>
          <a:lstStyle/>
          <a:p>
            <a:pPr marL="0" indent="0">
              <a:buNone/>
            </a:pPr>
            <a:r>
              <a:rPr lang="en-AU" dirty="0" smtClean="0"/>
              <a:t>Protein content in milks </a:t>
            </a:r>
          </a:p>
          <a:p>
            <a:r>
              <a:rPr lang="en-AU" dirty="0" smtClean="0"/>
              <a:t>Instructions incl. an example of a rewrite of a poor executive summary</a:t>
            </a:r>
          </a:p>
          <a:p>
            <a:endParaRPr lang="en-AU" dirty="0"/>
          </a:p>
          <a:p>
            <a:r>
              <a:rPr lang="en-AU" dirty="0" smtClean="0"/>
              <a:t>Anecdotal feedback from demonstrators - more students grasped what an executive summary was.</a:t>
            </a:r>
          </a:p>
          <a:p>
            <a:endParaRPr lang="en-AU" dirty="0"/>
          </a:p>
          <a:p>
            <a:r>
              <a:rPr lang="en-AU" dirty="0" smtClean="0"/>
              <a:t>Exemplars to come in 2018</a:t>
            </a:r>
            <a:endParaRPr lang="en-AU" dirty="0"/>
          </a:p>
          <a:p>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853" y="3759819"/>
            <a:ext cx="4447478" cy="4447478"/>
          </a:xfrm>
          <a:prstGeom prst="rect">
            <a:avLst/>
          </a:prstGeom>
        </p:spPr>
      </p:pic>
    </p:spTree>
    <p:extLst>
      <p:ext uri="{BB962C8B-B14F-4D97-AF65-F5344CB8AC3E}">
        <p14:creationId xmlns:p14="http://schemas.microsoft.com/office/powerpoint/2010/main" val="330861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510825"/>
          </a:xfrm>
        </p:spPr>
        <p:txBody>
          <a:bodyPr/>
          <a:lstStyle/>
          <a:p>
            <a:r>
              <a:rPr lang="en-AU" sz="4400" dirty="0" smtClean="0"/>
              <a:t>Students feedback: Food </a:t>
            </a:r>
            <a:r>
              <a:rPr lang="en-AU" sz="4400" dirty="0" err="1" smtClean="0"/>
              <a:t>Chem</a:t>
            </a:r>
            <a:endParaRPr lang="en-AU" sz="4400" dirty="0"/>
          </a:p>
        </p:txBody>
      </p:sp>
      <p:sp>
        <p:nvSpPr>
          <p:cNvPr id="3" name="Content Placeholder 2"/>
          <p:cNvSpPr>
            <a:spLocks noGrp="1"/>
          </p:cNvSpPr>
          <p:nvPr>
            <p:ph sz="half" idx="1"/>
          </p:nvPr>
        </p:nvSpPr>
        <p:spPr>
          <a:xfrm>
            <a:off x="609600" y="1231261"/>
            <a:ext cx="10972800" cy="4525963"/>
          </a:xfrm>
        </p:spPr>
        <p:txBody>
          <a:bodyPr/>
          <a:lstStyle/>
          <a:p>
            <a:r>
              <a:rPr lang="en-AU" dirty="0"/>
              <a:t>One discussion </a:t>
            </a:r>
            <a:r>
              <a:rPr lang="en-AU" dirty="0" smtClean="0"/>
              <a:t>recorded </a:t>
            </a:r>
            <a:r>
              <a:rPr lang="en-AU" dirty="0"/>
              <a:t>between students captures what we are trying to achieve with this initiative: </a:t>
            </a:r>
            <a:endParaRPr lang="en-AU" dirty="0" smtClean="0"/>
          </a:p>
          <a:p>
            <a:pPr marL="0" indent="0">
              <a:buNone/>
            </a:pPr>
            <a:endParaRPr lang="en-AU" dirty="0"/>
          </a:p>
          <a:p>
            <a:pPr marL="0" indent="0">
              <a:buNone/>
            </a:pPr>
            <a:r>
              <a:rPr lang="en-AU" dirty="0" smtClean="0"/>
              <a:t>Student </a:t>
            </a:r>
            <a:r>
              <a:rPr lang="en-AU" dirty="0"/>
              <a:t>1 “</a:t>
            </a:r>
            <a:r>
              <a:rPr lang="en-AU" i="1" dirty="0"/>
              <a:t>it felt more relevant than my other units</a:t>
            </a:r>
            <a:r>
              <a:rPr lang="en-AU" dirty="0"/>
              <a:t>”, </a:t>
            </a:r>
            <a:endParaRPr lang="en-AU" dirty="0" smtClean="0"/>
          </a:p>
          <a:p>
            <a:pPr marL="0" indent="0">
              <a:buNone/>
            </a:pPr>
            <a:endParaRPr lang="en-AU" dirty="0" smtClean="0"/>
          </a:p>
          <a:p>
            <a:pPr marL="0" indent="0">
              <a:buNone/>
            </a:pPr>
            <a:r>
              <a:rPr lang="en-AU" dirty="0" smtClean="0"/>
              <a:t>Student </a:t>
            </a:r>
            <a:r>
              <a:rPr lang="en-AU" dirty="0"/>
              <a:t>2 “</a:t>
            </a:r>
            <a:r>
              <a:rPr lang="en-AU" i="1" dirty="0"/>
              <a:t>yeah, more than anything I've done before</a:t>
            </a:r>
            <a:r>
              <a:rPr lang="en-AU" dirty="0"/>
              <a:t>”, </a:t>
            </a:r>
            <a:endParaRPr lang="en-AU" dirty="0" smtClean="0"/>
          </a:p>
          <a:p>
            <a:pPr marL="0" indent="0">
              <a:buNone/>
            </a:pPr>
            <a:endParaRPr lang="en-AU" dirty="0" smtClean="0"/>
          </a:p>
          <a:p>
            <a:pPr marL="0" indent="0">
              <a:buNone/>
            </a:pPr>
            <a:r>
              <a:rPr lang="en-AU" dirty="0" smtClean="0"/>
              <a:t>Student </a:t>
            </a:r>
            <a:r>
              <a:rPr lang="en-AU" dirty="0"/>
              <a:t>1 “</a:t>
            </a:r>
            <a:r>
              <a:rPr lang="en-AU" i="1" dirty="0"/>
              <a:t>it's like a legitimate almost work experience type situation ... the methods that you learn, they feel applicable to the real world</a:t>
            </a:r>
            <a:r>
              <a:rPr lang="en-AU" dirty="0"/>
              <a:t>.”</a:t>
            </a:r>
          </a:p>
          <a:p>
            <a:endParaRPr lang="en-AU" dirty="0"/>
          </a:p>
        </p:txBody>
      </p:sp>
    </p:spTree>
    <p:extLst>
      <p:ext uri="{BB962C8B-B14F-4D97-AF65-F5344CB8AC3E}">
        <p14:creationId xmlns:p14="http://schemas.microsoft.com/office/powerpoint/2010/main" val="3522978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1021" y="2286705"/>
            <a:ext cx="4550979" cy="4571296"/>
          </a:xfrm>
          <a:prstGeom prst="rect">
            <a:avLst/>
          </a:prstGeom>
        </p:spPr>
      </p:pic>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p:pic>
      <p:sp>
        <p:nvSpPr>
          <p:cNvPr id="5" name="TextBox 4"/>
          <p:cNvSpPr txBox="1"/>
          <p:nvPr/>
        </p:nvSpPr>
        <p:spPr>
          <a:xfrm>
            <a:off x="1070810" y="-96252"/>
            <a:ext cx="2896499" cy="769441"/>
          </a:xfrm>
          <a:prstGeom prst="rect">
            <a:avLst/>
          </a:prstGeom>
          <a:noFill/>
        </p:spPr>
        <p:txBody>
          <a:bodyPr wrap="none" rtlCol="0">
            <a:spAutoFit/>
          </a:bodyPr>
          <a:lstStyle/>
          <a:p>
            <a:r>
              <a:rPr lang="en-AU" sz="4400" dirty="0" smtClean="0"/>
              <a:t>In summary</a:t>
            </a:r>
            <a:endParaRPr lang="en-AU" sz="4400" dirty="0"/>
          </a:p>
        </p:txBody>
      </p:sp>
      <p:sp>
        <p:nvSpPr>
          <p:cNvPr id="6" name="TextBox 5"/>
          <p:cNvSpPr txBox="1"/>
          <p:nvPr/>
        </p:nvSpPr>
        <p:spPr>
          <a:xfrm>
            <a:off x="505326" y="1323474"/>
            <a:ext cx="11113170" cy="4893647"/>
          </a:xfrm>
          <a:prstGeom prst="rect">
            <a:avLst/>
          </a:prstGeom>
          <a:noFill/>
        </p:spPr>
        <p:txBody>
          <a:bodyPr wrap="none" rtlCol="0">
            <a:spAutoFit/>
          </a:bodyPr>
          <a:lstStyle/>
          <a:p>
            <a:pPr marL="342900" indent="-342900">
              <a:buFont typeface="Wingdings" panose="05000000000000000000" pitchFamily="2" charset="2"/>
              <a:buChar char="§"/>
            </a:pPr>
            <a:r>
              <a:rPr lang="en-AU" sz="2400" dirty="0" smtClean="0"/>
              <a:t>Authentic assessment has a large role to play in delivering a great WIL lab experience</a:t>
            </a:r>
          </a:p>
          <a:p>
            <a:pPr marL="800100" lvl="1" indent="-342900">
              <a:buFont typeface="Wingdings" panose="05000000000000000000" pitchFamily="2" charset="2"/>
              <a:buChar char="§"/>
            </a:pPr>
            <a:r>
              <a:rPr lang="en-AU" sz="2400" dirty="0" smtClean="0"/>
              <a:t>Informing modifications to the </a:t>
            </a:r>
            <a:r>
              <a:rPr lang="en-AU" sz="2400" dirty="0" err="1" smtClean="0"/>
              <a:t>prac</a:t>
            </a:r>
            <a:endParaRPr lang="en-AU" sz="2400" dirty="0" smtClean="0"/>
          </a:p>
          <a:p>
            <a:pPr marL="800100" lvl="1" indent="-342900">
              <a:buFont typeface="Wingdings" panose="05000000000000000000" pitchFamily="2" charset="2"/>
              <a:buChar char="§"/>
            </a:pPr>
            <a:r>
              <a:rPr lang="en-AU" sz="2400" dirty="0" smtClean="0"/>
              <a:t>Making students aware of workplace considerations</a:t>
            </a:r>
          </a:p>
          <a:p>
            <a:pPr marL="800100" lvl="1" indent="-342900">
              <a:buFont typeface="Wingdings" panose="05000000000000000000" pitchFamily="2" charset="2"/>
              <a:buChar char="§"/>
            </a:pPr>
            <a:r>
              <a:rPr lang="en-AU" sz="2400" dirty="0" smtClean="0"/>
              <a:t>Engagement</a:t>
            </a:r>
          </a:p>
          <a:p>
            <a:pPr marL="800100" lvl="1" indent="-342900">
              <a:buFont typeface="Wingdings" panose="05000000000000000000" pitchFamily="2" charset="2"/>
              <a:buChar char="§"/>
            </a:pPr>
            <a:endParaRPr lang="en-AU" sz="2400" dirty="0" smtClean="0"/>
          </a:p>
          <a:p>
            <a:pPr marL="342900" indent="-342900">
              <a:buFont typeface="Wingdings" panose="05000000000000000000" pitchFamily="2" charset="2"/>
              <a:buChar char="§"/>
            </a:pPr>
            <a:r>
              <a:rPr lang="en-AU" sz="2400" dirty="0" smtClean="0"/>
              <a:t>Authentic assessment doesn’t have to be difficult </a:t>
            </a:r>
          </a:p>
          <a:p>
            <a:pPr marL="800100" lvl="1" indent="-342900">
              <a:buFont typeface="Wingdings" panose="05000000000000000000" pitchFamily="2" charset="2"/>
              <a:buChar char="§"/>
            </a:pPr>
            <a:r>
              <a:rPr lang="en-AU" sz="2400" dirty="0" smtClean="0"/>
              <a:t>Students need support </a:t>
            </a:r>
          </a:p>
          <a:p>
            <a:pPr marL="800100" lvl="1" indent="-342900">
              <a:buFont typeface="Wingdings" panose="05000000000000000000" pitchFamily="2" charset="2"/>
              <a:buChar char="§"/>
            </a:pPr>
            <a:r>
              <a:rPr lang="en-AU" sz="2400" dirty="0" smtClean="0"/>
              <a:t>Teaching staff are also likely to need support </a:t>
            </a:r>
          </a:p>
          <a:p>
            <a:pPr lvl="1"/>
            <a:r>
              <a:rPr lang="en-AU" sz="2400" dirty="0" smtClean="0"/>
              <a:t>(applies to any new assessment)</a:t>
            </a:r>
          </a:p>
          <a:p>
            <a:pPr marL="800100" lvl="1" indent="-342900">
              <a:buFont typeface="Wingdings" panose="05000000000000000000" pitchFamily="2" charset="2"/>
              <a:buChar char="§"/>
            </a:pPr>
            <a:endParaRPr lang="en-AU" sz="2400" dirty="0" smtClean="0"/>
          </a:p>
          <a:p>
            <a:pPr marL="342900" indent="-342900">
              <a:buFont typeface="Wingdings" panose="05000000000000000000" pitchFamily="2" charset="2"/>
              <a:buChar char="§"/>
            </a:pPr>
            <a:endParaRPr lang="en-AU" sz="2400" dirty="0" smtClean="0"/>
          </a:p>
          <a:p>
            <a:pPr marL="342900" indent="-342900">
              <a:buFont typeface="Wingdings" panose="05000000000000000000" pitchFamily="2" charset="2"/>
              <a:buChar char="§"/>
            </a:pPr>
            <a:endParaRPr lang="en-AU" sz="2400" dirty="0"/>
          </a:p>
          <a:p>
            <a:pPr marL="342900" indent="-342900">
              <a:buFont typeface="Wingdings" panose="05000000000000000000" pitchFamily="2" charset="2"/>
              <a:buChar char="§"/>
            </a:pPr>
            <a:endParaRPr lang="en-AU" sz="2400" dirty="0"/>
          </a:p>
        </p:txBody>
      </p:sp>
    </p:spTree>
    <p:extLst>
      <p:ext uri="{BB962C8B-B14F-4D97-AF65-F5344CB8AC3E}">
        <p14:creationId xmlns:p14="http://schemas.microsoft.com/office/powerpoint/2010/main" val="3444468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na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nash" id="{C2C93A82-9C1E-4036-9DEB-09950C991C46}" vid="{0B8E8E27-B750-4C5B-BC45-875A69557A80}"/>
    </a:ext>
  </a:extLst>
</a:theme>
</file>

<file path=ppt/theme/theme2.xml><?xml version="1.0" encoding="utf-8"?>
<a:theme xmlns:a="http://schemas.openxmlformats.org/drawingml/2006/main" name="Section break 2">
  <a:themeElements>
    <a:clrScheme name="Monash Colour Palette">
      <a:dk1>
        <a:sysClr val="windowText" lastClr="000000"/>
      </a:dk1>
      <a:lt1>
        <a:sysClr val="window" lastClr="FFFFFF"/>
      </a:lt1>
      <a:dk2>
        <a:srgbClr val="006DAE"/>
      </a:dk2>
      <a:lt2>
        <a:srgbClr val="939597"/>
      </a:lt2>
      <a:accent1>
        <a:srgbClr val="E3E5E5"/>
      </a:accent1>
      <a:accent2>
        <a:srgbClr val="ECECEC"/>
      </a:accent2>
      <a:accent3>
        <a:srgbClr val="FF002B"/>
      </a:accent3>
      <a:accent4>
        <a:srgbClr val="00AC3E"/>
      </a:accent4>
      <a:accent5>
        <a:srgbClr val="009FDA"/>
      </a:accent5>
      <a:accent6>
        <a:srgbClr val="8177E7"/>
      </a:accent6>
      <a:hlink>
        <a:srgbClr val="EE64A4"/>
      </a:hlink>
      <a:folHlink>
        <a:srgbClr val="FC62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ection break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Section break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Standard slide">
  <a:themeElements>
    <a:clrScheme name="Monash University">
      <a:dk1>
        <a:srgbClr val="000000"/>
      </a:dk1>
      <a:lt1>
        <a:srgbClr val="FFFFFF"/>
      </a:lt1>
      <a:dk2>
        <a:srgbClr val="006DAE"/>
      </a:dk2>
      <a:lt2>
        <a:srgbClr val="CCCCCC"/>
      </a:lt2>
      <a:accent1>
        <a:srgbClr val="FF002B"/>
      </a:accent1>
      <a:accent2>
        <a:srgbClr val="FC622E"/>
      </a:accent2>
      <a:accent3>
        <a:srgbClr val="829356"/>
      </a:accent3>
      <a:accent4>
        <a:srgbClr val="00AC3E"/>
      </a:accent4>
      <a:accent5>
        <a:srgbClr val="009FDA"/>
      </a:accent5>
      <a:accent6>
        <a:srgbClr val="8177E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882</Words>
  <Application>Microsoft Office PowerPoint</Application>
  <PresentationFormat>Widescreen</PresentationFormat>
  <Paragraphs>92</Paragraphs>
  <Slides>10</Slides>
  <Notes>4</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10</vt:i4>
      </vt:variant>
    </vt:vector>
  </HeadingPairs>
  <TitlesOfParts>
    <vt:vector size="20" baseType="lpstr">
      <vt:lpstr>Arial</vt:lpstr>
      <vt:lpstr>Arial Narrow</vt:lpstr>
      <vt:lpstr>Calibri</vt:lpstr>
      <vt:lpstr>Wingdings</vt:lpstr>
      <vt:lpstr>Monash</vt:lpstr>
      <vt:lpstr>Section break 2</vt:lpstr>
      <vt:lpstr>1_Section break 1</vt:lpstr>
      <vt:lpstr>2_Section break 1</vt:lpstr>
      <vt:lpstr>1_Standard slide</vt:lpstr>
      <vt:lpstr>CS ChemDraw Drawing</vt:lpstr>
      <vt:lpstr>Authentic assessment as the cement of authentic learning in labs </vt:lpstr>
      <vt:lpstr>PowerPoint Presentation</vt:lpstr>
      <vt:lpstr>PowerPoint Presentation</vt:lpstr>
      <vt:lpstr>PowerPoint Presentation</vt:lpstr>
      <vt:lpstr>From Claisen-Schmidt synthesis to developing sunscreen</vt:lpstr>
      <vt:lpstr>PowerPoint Presentation</vt:lpstr>
      <vt:lpstr>Importance of writing assistance</vt:lpstr>
      <vt:lpstr>Students feedback: Food Chem</vt:lpstr>
      <vt:lpstr>PowerPoint Presentation</vt:lpstr>
      <vt:lpstr>Thanks</vt:lpstr>
    </vt:vector>
  </TitlesOfParts>
  <Company>Monash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Ziebell</dc:creator>
  <cp:lastModifiedBy>Angela Ziebell</cp:lastModifiedBy>
  <cp:revision>31</cp:revision>
  <dcterms:created xsi:type="dcterms:W3CDTF">2017-12-03T21:04:19Z</dcterms:created>
  <dcterms:modified xsi:type="dcterms:W3CDTF">2018-03-08T21:29:10Z</dcterms:modified>
</cp:coreProperties>
</file>